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8" r:id="rId3"/>
    <p:sldId id="259" r:id="rId4"/>
    <p:sldId id="268" r:id="rId5"/>
    <p:sldId id="260" r:id="rId6"/>
    <p:sldId id="269" r:id="rId7"/>
    <p:sldId id="261" r:id="rId8"/>
    <p:sldId id="270" r:id="rId9"/>
    <p:sldId id="262" r:id="rId10"/>
    <p:sldId id="271" r:id="rId11"/>
    <p:sldId id="263" r:id="rId12"/>
    <p:sldId id="272" r:id="rId13"/>
    <p:sldId id="264" r:id="rId14"/>
    <p:sldId id="273" r:id="rId15"/>
    <p:sldId id="265" r:id="rId16"/>
    <p:sldId id="274" r:id="rId17"/>
    <p:sldId id="266" r:id="rId18"/>
    <p:sldId id="275" r:id="rId19"/>
    <p:sldId id="267"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so"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709"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204" y="132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4-20T11:10:47.234"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D8BF5F-C2F0-4C7F-B9EB-F1A65801A5EE}" type="datetimeFigureOut">
              <a:rPr lang="fr-FR" smtClean="0"/>
              <a:pPr/>
              <a:t>04/12/2014</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CB67D-FA51-42FF-95AB-5CE9AC5C0F6C}" type="slidenum">
              <a:rPr lang="fr-CA" smtClean="0"/>
              <a:pPr/>
              <a:t>‹N°›</a:t>
            </a:fld>
            <a:endParaRPr lang="fr-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F55CB67D-FA51-42FF-95AB-5CE9AC5C0F6C}" type="slidenum">
              <a:rPr lang="fr-CA" smtClean="0"/>
              <a:pPr/>
              <a:t>2</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fld id="{F55CB67D-FA51-42FF-95AB-5CE9AC5C0F6C}" type="slidenum">
              <a:rPr lang="fr-CA" smtClean="0"/>
              <a:pPr/>
              <a:t>3</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19" name="Espace réservé du pied de page 18"/>
          <p:cNvSpPr>
            <a:spLocks noGrp="1"/>
          </p:cNvSpPr>
          <p:nvPr>
            <p:ph type="ftr" sz="quarter" idx="11"/>
          </p:nvPr>
        </p:nvSpPr>
        <p:spPr/>
        <p:txBody>
          <a:bodyPr/>
          <a:lstStyle/>
          <a:p>
            <a:endParaRPr lang="fr-CA"/>
          </a:p>
        </p:txBody>
      </p:sp>
      <p:sp>
        <p:nvSpPr>
          <p:cNvPr id="27" name="Espace réservé du numéro de diapositive 26"/>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8" name="Espace réservé du numéro de diapositive 7"/>
          <p:cNvSpPr>
            <a:spLocks noGrp="1"/>
          </p:cNvSpPr>
          <p:nvPr>
            <p:ph type="sldNum" sz="quarter" idx="11"/>
          </p:nvPr>
        </p:nvSpPr>
        <p:spPr/>
        <p:txBody>
          <a:bodyPr/>
          <a:lstStyle/>
          <a:p>
            <a:fld id="{576C2C5A-FCC0-406E-AE78-D06BFA532F57}" type="slidenum">
              <a:rPr lang="fr-CA" smtClean="0"/>
              <a:pPr/>
              <a:t>‹N°›</a:t>
            </a:fld>
            <a:endParaRPr lang="fr-CA"/>
          </a:p>
        </p:txBody>
      </p:sp>
      <p:sp>
        <p:nvSpPr>
          <p:cNvPr id="9" name="Espace réservé du pied de page 8"/>
          <p:cNvSpPr>
            <a:spLocks noGrp="1"/>
          </p:cNvSpPr>
          <p:nvPr>
            <p:ph type="ftr" sz="quarter" idx="12"/>
          </p:nvPr>
        </p:nvSpPr>
        <p:spPr/>
        <p:txBody>
          <a:bodyPr/>
          <a:lstStyle/>
          <a:p>
            <a:endParaRPr lang="fr-CA"/>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E68DA81-95AF-4BF0-BCFE-2FE107760C52}" type="datetimeFigureOut">
              <a:rPr lang="fr-FR" smtClean="0"/>
              <a:pPr/>
              <a:t>04/12/2014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156448" y="6422064"/>
            <a:ext cx="762000" cy="365125"/>
          </a:xfrm>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0E68DA81-95AF-4BF0-BCFE-2FE107760C52}" type="datetimeFigureOut">
              <a:rPr lang="fr-FR" smtClean="0"/>
              <a:pPr/>
              <a:t>04/12/2014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576C2C5A-FCC0-406E-AE78-D06BFA532F57}" type="slidenum">
              <a:rPr lang="fr-CA" smtClean="0"/>
              <a:pPr/>
              <a:t>‹N°›</a:t>
            </a:fld>
            <a:endParaRPr lang="fr-CA"/>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E68DA81-95AF-4BF0-BCFE-2FE107760C52}" type="datetimeFigureOut">
              <a:rPr lang="fr-FR" smtClean="0"/>
              <a:pPr/>
              <a:t>04/12/2014</a:t>
            </a:fld>
            <a:endParaRPr lang="fr-CA"/>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CA"/>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76C2C5A-FCC0-406E-AE78-D06BFA532F57}" type="slidenum">
              <a:rPr lang="fr-CA" smtClean="0"/>
              <a:pPr/>
              <a:t>‹N°›</a:t>
            </a:fld>
            <a:endParaRPr lang="fr-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ll dir="rd"/>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a/imgres?imgurl=http://www.point-virgule.org/valise2.gif&amp;imgrefurl=http://www.point-virgule.org/valises.htm&amp;usg=__b83WTUyBBUmyL3C0Hd5dUjWMABM=&amp;h=353&amp;w=366&amp;sz=15&amp;hl=fr&amp;start=1&amp;itbs=1&amp;tbnid=W1h_zqyEmqwTvM:&amp;tbnh=118&amp;tbnw=122&amp;prev=/images?q=valises&amp;hl=fr&amp;tbo=1&amp;gbv=2&amp;tbs=isch:1"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a/imgres?imgurl=http://chiroenergie.files.wordpress.com/2009/11/femme_enceinte_grossesse.jpg&amp;imgrefurl=http://chiroenergie.wordpress.com/2009/11/09/la-grossesse-partie-2-de-2/&amp;usg=__v9ZzY4hzyWTkSRVtzi2nU69pH_o=&amp;h=2304&amp;w=3456&amp;sz=151&amp;hl=fr&amp;start=20&amp;itbs=1&amp;tbnid=UHryIuvL64mjGM:&amp;tbnh=100&amp;tbnw=150&amp;prev=/images?q=femme+enceinte&amp;hl=fr&amp;tbo=1&amp;gbv=2&amp;tbs=isch:1"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43042" y="3357562"/>
            <a:ext cx="6480048" cy="2301240"/>
          </a:xfrm>
        </p:spPr>
        <p:txBody>
          <a:bodyPr/>
          <a:lstStyle/>
          <a:p>
            <a:r>
              <a:rPr lang="fr-CA" dirty="0" smtClean="0">
                <a:solidFill>
                  <a:srgbClr val="00B0F0"/>
                </a:solidFill>
              </a:rPr>
              <a:t>Par la Maison d’HÉBERGEMENT L’</a:t>
            </a:r>
            <a:r>
              <a:rPr lang="fr-CA" dirty="0" err="1" smtClean="0">
                <a:solidFill>
                  <a:srgbClr val="00B0F0"/>
                </a:solidFill>
              </a:rPr>
              <a:t>éQUINOXE</a:t>
            </a:r>
            <a:endParaRPr lang="fr-CA" dirty="0">
              <a:solidFill>
                <a:srgbClr val="00B0F0"/>
              </a:solidFill>
            </a:endParaRPr>
          </a:p>
        </p:txBody>
      </p:sp>
      <p:sp>
        <p:nvSpPr>
          <p:cNvPr id="3" name="Sous-titre 2"/>
          <p:cNvSpPr>
            <a:spLocks noGrp="1"/>
          </p:cNvSpPr>
          <p:nvPr>
            <p:ph type="subTitle" idx="1"/>
          </p:nvPr>
        </p:nvSpPr>
        <p:spPr>
          <a:xfrm>
            <a:off x="928662" y="1571612"/>
            <a:ext cx="8215338" cy="1752600"/>
          </a:xfrm>
        </p:spPr>
        <p:txBody>
          <a:bodyPr>
            <a:normAutofit/>
          </a:bodyPr>
          <a:lstStyle/>
          <a:p>
            <a:r>
              <a:rPr lang="fr-CA" sz="3200" b="1" cap="small" dirty="0" smtClean="0">
                <a:latin typeface="Baskerville Old Face" pitchFamily="18" charset="0"/>
              </a:rPr>
              <a:t>Présentation sur la violence conjugale</a:t>
            </a:r>
            <a:endParaRPr lang="fr-CA" sz="3200" b="1" cap="small" dirty="0">
              <a:latin typeface="Baskerville Old Face" pitchFamily="18" charset="0"/>
            </a:endParaRPr>
          </a:p>
        </p:txBody>
      </p:sp>
      <p:sp>
        <p:nvSpPr>
          <p:cNvPr id="5" name="Rectangle 4"/>
          <p:cNvSpPr/>
          <p:nvPr/>
        </p:nvSpPr>
        <p:spPr>
          <a:xfrm>
            <a:off x="357158" y="642918"/>
            <a:ext cx="3929090" cy="142876"/>
          </a:xfrm>
          <a:prstGeom prst="rect">
            <a:avLst/>
          </a:prstGeom>
          <a:solidFill>
            <a:srgbClr val="00B0F0"/>
          </a:solidFill>
          <a:ln>
            <a:solidFill>
              <a:schemeClr val="bg1"/>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Rectangle 5"/>
          <p:cNvSpPr/>
          <p:nvPr/>
        </p:nvSpPr>
        <p:spPr>
          <a:xfrm>
            <a:off x="357158" y="857232"/>
            <a:ext cx="3000396" cy="142876"/>
          </a:xfrm>
          <a:prstGeom prst="rect">
            <a:avLst/>
          </a:prstGeom>
          <a:solidFill>
            <a:srgbClr val="00B0F0"/>
          </a:solidFill>
          <a:ln>
            <a:solidFill>
              <a:srgbClr val="00B0F0"/>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p:cNvSpPr/>
          <p:nvPr/>
        </p:nvSpPr>
        <p:spPr>
          <a:xfrm>
            <a:off x="357158" y="1071546"/>
            <a:ext cx="2428892" cy="142876"/>
          </a:xfrm>
          <a:prstGeom prst="rect">
            <a:avLst/>
          </a:prstGeom>
          <a:solidFill>
            <a:srgbClr val="00B0F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32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214414" y="1928802"/>
            <a:ext cx="6480048" cy="2301240"/>
          </a:xfrm>
          <a:effectLst>
            <a:glow rad="228600">
              <a:schemeClr val="accent1">
                <a:satMod val="175000"/>
                <a:alpha val="40000"/>
              </a:schemeClr>
            </a:glow>
            <a:outerShdw blurRad="152400" dist="317500" dir="5400000" sx="90000" sy="-19000" rotWithShape="0">
              <a:prstClr val="black">
                <a:alpha val="15000"/>
              </a:prstClr>
            </a:outerShdw>
            <a:softEdge rad="127000"/>
          </a:effectLst>
        </p:spPr>
        <p:style>
          <a:lnRef idx="1">
            <a:schemeClr val="accent1"/>
          </a:lnRef>
          <a:fillRef idx="2">
            <a:schemeClr val="accent1"/>
          </a:fillRef>
          <a:effectRef idx="1">
            <a:schemeClr val="accent1"/>
          </a:effectRef>
          <a:fontRef idx="minor">
            <a:schemeClr val="dk1"/>
          </a:fontRef>
        </p:style>
        <p:txBody>
          <a:bodyPr>
            <a:normAutofit/>
          </a:bodyPr>
          <a:lstStyle/>
          <a:p>
            <a:pPr algn="ctr"/>
            <a:r>
              <a:rPr lang="fr-CA" sz="12000" cap="small" dirty="0" smtClean="0">
                <a:solidFill>
                  <a:schemeClr val="tx1"/>
                </a:solidFill>
                <a:latin typeface="Baskerville Old Face" pitchFamily="18" charset="0"/>
              </a:rPr>
              <a:t>Mythes</a:t>
            </a:r>
            <a:endParaRPr lang="fr-CA" sz="12000" cap="small" dirty="0">
              <a:solidFill>
                <a:schemeClr val="tx1"/>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sp>
        <p:nvSpPr>
          <p:cNvPr id="5" name="ZoneTexte 4"/>
          <p:cNvSpPr txBox="1"/>
          <p:nvPr/>
        </p:nvSpPr>
        <p:spPr>
          <a:xfrm>
            <a:off x="1331640" y="4437112"/>
            <a:ext cx="6264696" cy="1477328"/>
          </a:xfrm>
          <a:prstGeom prst="rect">
            <a:avLst/>
          </a:prstGeom>
          <a:noFill/>
        </p:spPr>
        <p:txBody>
          <a:bodyPr wrap="square" rtlCol="0">
            <a:spAutoFit/>
          </a:bodyPr>
          <a:lstStyle/>
          <a:p>
            <a:pPr algn="just"/>
            <a:r>
              <a:rPr lang="fr-CA" b="1" dirty="0" smtClean="0"/>
              <a:t>Dès qu’il n’y a pas de consentement dans un acte et/ou un rapport sexuel, il y a violence sexuelle. Donc, une femme peut à la fois avoir vécue des rapports sexuels consentants et non-consentants avec le même homme. Elle sera alors victime de violence </a:t>
            </a:r>
            <a:r>
              <a:rPr lang="fr-CA" b="1" dirty="0" smtClean="0"/>
              <a:t>sexuelle.</a:t>
            </a:r>
            <a:endParaRPr lang="fr-CA" b="1" dirty="0"/>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85852" y="1500174"/>
            <a:ext cx="6480048" cy="2301240"/>
          </a:xfrm>
        </p:spPr>
        <p:txBody>
          <a:bodyPr>
            <a:normAutofit fontScale="90000"/>
          </a:bodyPr>
          <a:lstStyle/>
          <a:p>
            <a:pPr algn="ctr"/>
            <a:r>
              <a:rPr lang="fr-CA" cap="small" dirty="0" smtClean="0">
                <a:solidFill>
                  <a:srgbClr val="00B0F0"/>
                </a:solidFill>
                <a:latin typeface="Baskerville Old Face" pitchFamily="18" charset="0"/>
              </a:rPr>
              <a:t>Suite à une relation de violence conjugale, il est possible pour la victime de retrouver une vie de couple dite « normale » ? </a:t>
            </a:r>
            <a:endParaRPr lang="fr-CA" cap="small" dirty="0">
              <a:solidFill>
                <a:srgbClr val="00B0F0"/>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pic>
        <p:nvPicPr>
          <p:cNvPr id="11265" name="Picture 1" descr="http://1000gifs.free.fr/gif/imS_Z/star23.gif"/>
          <p:cNvPicPr>
            <a:picLocks noChangeAspect="1" noChangeArrowheads="1" noCrop="1"/>
          </p:cNvPicPr>
          <p:nvPr/>
        </p:nvPicPr>
        <p:blipFill>
          <a:blip r:embed="rId2" cstate="print"/>
          <a:srcRect/>
          <a:stretch>
            <a:fillRect/>
          </a:stretch>
        </p:blipFill>
        <p:spPr bwMode="auto">
          <a:xfrm>
            <a:off x="714348" y="714356"/>
            <a:ext cx="495300" cy="438150"/>
          </a:xfrm>
          <a:prstGeom prst="rect">
            <a:avLst/>
          </a:prstGeom>
          <a:noFill/>
        </p:spPr>
      </p:pic>
      <p:pic>
        <p:nvPicPr>
          <p:cNvPr id="11266" name="Picture 2" descr="http://1000gifs.free.fr/gif/imS_Z/star23.gif"/>
          <p:cNvPicPr>
            <a:picLocks noChangeAspect="1" noChangeArrowheads="1" noCrop="1"/>
          </p:cNvPicPr>
          <p:nvPr/>
        </p:nvPicPr>
        <p:blipFill>
          <a:blip r:embed="rId2" cstate="print"/>
          <a:srcRect/>
          <a:stretch>
            <a:fillRect/>
          </a:stretch>
        </p:blipFill>
        <p:spPr bwMode="auto">
          <a:xfrm>
            <a:off x="0" y="0"/>
            <a:ext cx="495300" cy="438150"/>
          </a:xfrm>
          <a:prstGeom prst="rect">
            <a:avLst/>
          </a:prstGeom>
          <a:noFill/>
        </p:spPr>
      </p:pic>
      <p:pic>
        <p:nvPicPr>
          <p:cNvPr id="11267" name="Picture 3" descr="http://1000gifs.free.fr/gif/imS_Z/star23.gif"/>
          <p:cNvPicPr>
            <a:picLocks noChangeAspect="1" noChangeArrowheads="1" noCrop="1"/>
          </p:cNvPicPr>
          <p:nvPr/>
        </p:nvPicPr>
        <p:blipFill>
          <a:blip r:embed="rId2" cstate="print"/>
          <a:srcRect/>
          <a:stretch>
            <a:fillRect/>
          </a:stretch>
        </p:blipFill>
        <p:spPr bwMode="auto">
          <a:xfrm>
            <a:off x="1357290" y="500042"/>
            <a:ext cx="495300" cy="438150"/>
          </a:xfrm>
          <a:prstGeom prst="rect">
            <a:avLst/>
          </a:prstGeom>
          <a:noFill/>
        </p:spPr>
      </p:pic>
      <p:pic>
        <p:nvPicPr>
          <p:cNvPr id="11268" name="Picture 4" descr="http://1000gifs.free.fr/gif/imS_Z/star23.gif"/>
          <p:cNvPicPr>
            <a:picLocks noChangeAspect="1" noChangeArrowheads="1" noCrop="1"/>
          </p:cNvPicPr>
          <p:nvPr/>
        </p:nvPicPr>
        <p:blipFill>
          <a:blip r:embed="rId2" cstate="print"/>
          <a:srcRect/>
          <a:stretch>
            <a:fillRect/>
          </a:stretch>
        </p:blipFill>
        <p:spPr bwMode="auto">
          <a:xfrm>
            <a:off x="357158" y="2143116"/>
            <a:ext cx="495300" cy="438150"/>
          </a:xfrm>
          <a:prstGeom prst="rect">
            <a:avLst/>
          </a:prstGeom>
          <a:noFill/>
        </p:spPr>
      </p:pic>
      <p:pic>
        <p:nvPicPr>
          <p:cNvPr id="11269" name="Picture 5" descr="http://1000gifs.free.fr/gif/imS_Z/star23.gif"/>
          <p:cNvPicPr>
            <a:picLocks noChangeAspect="1" noChangeArrowheads="1" noCrop="1"/>
          </p:cNvPicPr>
          <p:nvPr/>
        </p:nvPicPr>
        <p:blipFill>
          <a:blip r:embed="rId2" cstate="print"/>
          <a:srcRect/>
          <a:stretch>
            <a:fillRect/>
          </a:stretch>
        </p:blipFill>
        <p:spPr bwMode="auto">
          <a:xfrm>
            <a:off x="1000100" y="3571876"/>
            <a:ext cx="495300" cy="438150"/>
          </a:xfrm>
          <a:prstGeom prst="rect">
            <a:avLst/>
          </a:prstGeom>
          <a:noFill/>
        </p:spPr>
      </p:pic>
      <p:pic>
        <p:nvPicPr>
          <p:cNvPr id="11270" name="Picture 6" descr="http://1000gifs.free.fr/gif/imS_Z/star23.gif"/>
          <p:cNvPicPr>
            <a:picLocks noChangeAspect="1" noChangeArrowheads="1" noCrop="1"/>
          </p:cNvPicPr>
          <p:nvPr/>
        </p:nvPicPr>
        <p:blipFill>
          <a:blip r:embed="rId2" cstate="print"/>
          <a:srcRect/>
          <a:stretch>
            <a:fillRect/>
          </a:stretch>
        </p:blipFill>
        <p:spPr bwMode="auto">
          <a:xfrm>
            <a:off x="2857488" y="785794"/>
            <a:ext cx="495300" cy="438150"/>
          </a:xfrm>
          <a:prstGeom prst="rect">
            <a:avLst/>
          </a:prstGeom>
          <a:noFill/>
        </p:spPr>
      </p:pic>
      <p:pic>
        <p:nvPicPr>
          <p:cNvPr id="11271" name="Picture 7" descr="http://1000gifs.free.fr/gif/imS_Z/star23.gif"/>
          <p:cNvPicPr>
            <a:picLocks noChangeAspect="1" noChangeArrowheads="1" noCrop="1"/>
          </p:cNvPicPr>
          <p:nvPr/>
        </p:nvPicPr>
        <p:blipFill>
          <a:blip r:embed="rId2" cstate="print"/>
          <a:srcRect/>
          <a:stretch>
            <a:fillRect/>
          </a:stretch>
        </p:blipFill>
        <p:spPr bwMode="auto">
          <a:xfrm>
            <a:off x="8072462" y="5929330"/>
            <a:ext cx="495300" cy="438150"/>
          </a:xfrm>
          <a:prstGeom prst="rect">
            <a:avLst/>
          </a:prstGeom>
          <a:noFill/>
        </p:spPr>
      </p:pic>
      <p:pic>
        <p:nvPicPr>
          <p:cNvPr id="11272" name="Picture 8" descr="http://1000gifs.free.fr/gif/imS_Z/star23.gif"/>
          <p:cNvPicPr>
            <a:picLocks noChangeAspect="1" noChangeArrowheads="1" noCrop="1"/>
          </p:cNvPicPr>
          <p:nvPr/>
        </p:nvPicPr>
        <p:blipFill>
          <a:blip r:embed="rId2" cstate="print"/>
          <a:srcRect/>
          <a:stretch>
            <a:fillRect/>
          </a:stretch>
        </p:blipFill>
        <p:spPr bwMode="auto">
          <a:xfrm>
            <a:off x="5929322" y="5572140"/>
            <a:ext cx="495300" cy="438150"/>
          </a:xfrm>
          <a:prstGeom prst="rect">
            <a:avLst/>
          </a:prstGeom>
          <a:noFill/>
        </p:spPr>
      </p:pic>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44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14348" y="1928802"/>
            <a:ext cx="7470648" cy="1714504"/>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2">
            <a:schemeClr val="accent1"/>
          </a:fillRef>
          <a:effectRef idx="1">
            <a:schemeClr val="accent1"/>
          </a:effectRef>
          <a:fontRef idx="minor">
            <a:schemeClr val="dk1"/>
          </a:fontRef>
        </p:style>
        <p:txBody>
          <a:bodyPr>
            <a:noAutofit/>
          </a:bodyPr>
          <a:lstStyle/>
          <a:p>
            <a:pPr algn="ctr"/>
            <a:r>
              <a:rPr lang="fr-CA" sz="12000" cap="small" dirty="0" smtClean="0">
                <a:solidFill>
                  <a:schemeClr val="tx1"/>
                </a:solidFill>
                <a:latin typeface="Baskerville Old Face" pitchFamily="18" charset="0"/>
              </a:rPr>
              <a:t>Réalité</a:t>
            </a:r>
            <a:endParaRPr lang="fr-CA" sz="12000" cap="small" dirty="0">
              <a:solidFill>
                <a:schemeClr val="tx1"/>
              </a:solidFill>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sp>
        <p:nvSpPr>
          <p:cNvPr id="4" name="ZoneTexte 3"/>
          <p:cNvSpPr txBox="1"/>
          <p:nvPr/>
        </p:nvSpPr>
        <p:spPr>
          <a:xfrm>
            <a:off x="1547664" y="4797152"/>
            <a:ext cx="6264696" cy="646331"/>
          </a:xfrm>
          <a:prstGeom prst="rect">
            <a:avLst/>
          </a:prstGeom>
          <a:noFill/>
        </p:spPr>
        <p:txBody>
          <a:bodyPr wrap="square" rtlCol="0">
            <a:spAutoFit/>
          </a:bodyPr>
          <a:lstStyle/>
          <a:p>
            <a:r>
              <a:rPr lang="fr-CA" b="1" dirty="0" smtClean="0"/>
              <a:t>Une femme qui a été victime de violence conjugale peut vivre une relation  saine avec un autre homme. </a:t>
            </a:r>
            <a:endParaRPr lang="fr-CA" b="1"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Stockage interne 4"/>
          <p:cNvSpPr/>
          <p:nvPr/>
        </p:nvSpPr>
        <p:spPr>
          <a:xfrm>
            <a:off x="7000892" y="3786190"/>
            <a:ext cx="2143108" cy="3071810"/>
          </a:xfrm>
          <a:prstGeom prst="flowChartInternalStorag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CA"/>
          </a:p>
        </p:txBody>
      </p:sp>
      <p:sp>
        <p:nvSpPr>
          <p:cNvPr id="2" name="Titre 1"/>
          <p:cNvSpPr>
            <a:spLocks noGrp="1"/>
          </p:cNvSpPr>
          <p:nvPr>
            <p:ph type="title"/>
          </p:nvPr>
        </p:nvSpPr>
        <p:spPr>
          <a:xfrm rot="21440155">
            <a:off x="308626" y="2671124"/>
            <a:ext cx="6767991" cy="1143000"/>
          </a:xfrm>
        </p:spPr>
        <p:txBody>
          <a:bodyPr>
            <a:normAutofit fontScale="90000"/>
          </a:bodyPr>
          <a:lstStyle/>
          <a:p>
            <a:pPr algn="ctr"/>
            <a:r>
              <a:rPr lang="fr-CA" cap="small" dirty="0" smtClean="0">
                <a:latin typeface="Baskerville Old Face" pitchFamily="18" charset="0"/>
              </a:rPr>
              <a:t>Bien </a:t>
            </a:r>
            <a:r>
              <a:rPr lang="fr-CA" cap="small" dirty="0" smtClean="0">
                <a:latin typeface="Baskerville Old Face" pitchFamily="18" charset="0"/>
              </a:rPr>
              <a:t>que l’on </a:t>
            </a:r>
            <a:r>
              <a:rPr lang="fr-CA" cap="small" dirty="0" smtClean="0">
                <a:latin typeface="Baskerville Old Face" pitchFamily="18" charset="0"/>
              </a:rPr>
              <a:t>associe souvent l’alcool, la drogue et la dépression à la violence conjugale, ceux-ci ne sont pas les causes de la violence, mais plutôt des conséquences de celle-ci?</a:t>
            </a:r>
            <a:endParaRPr lang="fr-CA" cap="small" dirty="0">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pic>
        <p:nvPicPr>
          <p:cNvPr id="9218" name="Picture 2" descr="http://davimage.canalblog.com/images/fee_bouteille2.jpg"/>
          <p:cNvPicPr>
            <a:picLocks noChangeAspect="1" noChangeArrowheads="1"/>
          </p:cNvPicPr>
          <p:nvPr/>
        </p:nvPicPr>
        <p:blipFill>
          <a:blip r:embed="rId2" cstate="print"/>
          <a:srcRect/>
          <a:stretch>
            <a:fillRect/>
          </a:stretch>
        </p:blipFill>
        <p:spPr bwMode="auto">
          <a:xfrm>
            <a:off x="7358082" y="3143248"/>
            <a:ext cx="1785918" cy="3208335"/>
          </a:xfrm>
          <a:prstGeom prst="rect">
            <a:avLst/>
          </a:prstGeom>
          <a:noFill/>
        </p:spPr>
      </p:pic>
      <p:cxnSp>
        <p:nvCxnSpPr>
          <p:cNvPr id="7" name="Connecteur droit 6"/>
          <p:cNvCxnSpPr/>
          <p:nvPr/>
        </p:nvCxnSpPr>
        <p:spPr>
          <a:xfrm>
            <a:off x="7215206" y="2643182"/>
            <a:ext cx="1928794" cy="0"/>
          </a:xfrm>
          <a:prstGeom prst="line">
            <a:avLst/>
          </a:prstGeom>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atMod val="220000"/>
              </a:schemeClr>
            </a:gs>
            <a:gs pos="100000">
              <a:srgbClr val="00B0F0">
                <a:alpha val="72000"/>
              </a:srgb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214414" y="1428736"/>
            <a:ext cx="6480048" cy="2301240"/>
          </a:xfrm>
          <a:effectLst>
            <a:glow rad="63500">
              <a:schemeClr val="accent1">
                <a:tint val="30000"/>
                <a:shade val="95000"/>
                <a:satMod val="300000"/>
                <a:alpha val="50000"/>
              </a:schemeClr>
            </a:glow>
            <a:reflection blurRad="6350" stA="50000" endA="295" endPos="92000" dist="101600" dir="5400000" sy="-100000" algn="bl" rotWithShape="0"/>
          </a:effectLst>
        </p:spPr>
        <p:style>
          <a:lnRef idx="1">
            <a:schemeClr val="accent1"/>
          </a:lnRef>
          <a:fillRef idx="2">
            <a:schemeClr val="accent1"/>
          </a:fillRef>
          <a:effectRef idx="1">
            <a:schemeClr val="accent1"/>
          </a:effectRef>
          <a:fontRef idx="minor">
            <a:schemeClr val="dk1"/>
          </a:fontRef>
        </p:style>
        <p:txBody>
          <a:bodyPr>
            <a:normAutofit/>
          </a:bodyPr>
          <a:lstStyle/>
          <a:p>
            <a:pPr algn="ctr"/>
            <a:r>
              <a:rPr lang="fr-CA" sz="12000" cap="small" dirty="0" smtClean="0">
                <a:solidFill>
                  <a:schemeClr val="tx1"/>
                </a:solidFill>
                <a:latin typeface="Baskerville Old Face" pitchFamily="18" charset="0"/>
              </a:rPr>
              <a:t>Réalité</a:t>
            </a:r>
            <a:endParaRPr lang="fr-CA" sz="12000" cap="small" dirty="0">
              <a:solidFill>
                <a:schemeClr val="tx1"/>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sp>
        <p:nvSpPr>
          <p:cNvPr id="5" name="ZoneTexte 4"/>
          <p:cNvSpPr txBox="1"/>
          <p:nvPr/>
        </p:nvSpPr>
        <p:spPr>
          <a:xfrm>
            <a:off x="1403648" y="3933056"/>
            <a:ext cx="6048672" cy="923330"/>
          </a:xfrm>
          <a:prstGeom prst="rect">
            <a:avLst/>
          </a:prstGeom>
          <a:noFill/>
        </p:spPr>
        <p:txBody>
          <a:bodyPr wrap="square" rtlCol="0">
            <a:spAutoFit/>
          </a:bodyPr>
          <a:lstStyle/>
          <a:p>
            <a:pPr algn="just"/>
            <a:r>
              <a:rPr lang="fr-CA" b="1" dirty="0" smtClean="0"/>
              <a:t>Il est reconnu que la toxicomanie et la dépression sont des conséquences à la violence vécue par la victime.</a:t>
            </a:r>
            <a:endParaRPr lang="fr-CA" b="1" dirty="0"/>
          </a:p>
        </p:txBody>
      </p:sp>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7290" y="1643050"/>
            <a:ext cx="6480048" cy="2301240"/>
          </a:xfrm>
        </p:spPr>
        <p:txBody>
          <a:bodyPr>
            <a:normAutofit fontScale="90000"/>
          </a:bodyPr>
          <a:lstStyle/>
          <a:p>
            <a:pPr algn="ctr"/>
            <a:r>
              <a:rPr lang="fr-CA" cap="small" dirty="0" smtClean="0">
                <a:solidFill>
                  <a:srgbClr val="00B0F0"/>
                </a:solidFill>
                <a:latin typeface="Baskerville Old Face" pitchFamily="18" charset="0"/>
              </a:rPr>
              <a:t>Lorsqu’une femme vit de la violence conjugale, elle n’a qu’à quitter son partenaire  pour que la violence cesse ?</a:t>
            </a:r>
            <a:endParaRPr lang="fr-CA" cap="small" dirty="0">
              <a:solidFill>
                <a:srgbClr val="00B0F0"/>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pic>
        <p:nvPicPr>
          <p:cNvPr id="7170" name="Picture 2" descr="http://t3.gstatic.com/images?q=tbn:W1h_zqyEmqwTvM:http://www.point-virgule.org/valise2.gif">
            <a:hlinkClick r:id="rId2"/>
          </p:cNvPr>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285720" y="4572008"/>
            <a:ext cx="1643074" cy="1838330"/>
          </a:xfrm>
          <a:prstGeom prst="rect">
            <a:avLst/>
          </a:prstGeom>
          <a:noFill/>
        </p:spPr>
      </p:pic>
      <p:pic>
        <p:nvPicPr>
          <p:cNvPr id="7172" name="Picture 4" descr="http://t3.gstatic.com/images?q=tbn:W1h_zqyEmqwTvM:http://www.point-virgule.org/valise2.gif">
            <a:hlinkClick r:id="rId2"/>
          </p:cNvPr>
          <p:cNvPicPr>
            <a:picLocks noChangeAspect="1" noChangeArrowheads="1"/>
          </p:cNvPicPr>
          <p:nvPr/>
        </p:nvPicPr>
        <p:blipFill>
          <a:blip r:embed="rId3" cstate="print"/>
          <a:srcRect/>
          <a:stretch>
            <a:fillRect/>
          </a:stretch>
        </p:blipFill>
        <p:spPr bwMode="auto">
          <a:xfrm>
            <a:off x="1285852" y="5572140"/>
            <a:ext cx="1162050" cy="1123950"/>
          </a:xfrm>
          <a:prstGeom prst="rect">
            <a:avLst/>
          </a:prstGeom>
          <a:noFill/>
        </p:spPr>
      </p:pic>
      <p:cxnSp>
        <p:nvCxnSpPr>
          <p:cNvPr id="7" name="Connecteur droit 6"/>
          <p:cNvCxnSpPr/>
          <p:nvPr/>
        </p:nvCxnSpPr>
        <p:spPr>
          <a:xfrm rot="5400000">
            <a:off x="-1214478" y="2357430"/>
            <a:ext cx="3714776" cy="0"/>
          </a:xfrm>
          <a:prstGeom prst="line">
            <a:avLst/>
          </a:prstGeom>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642910" y="500042"/>
            <a:ext cx="7858180" cy="0"/>
          </a:xfrm>
          <a:prstGeom prst="line">
            <a:avLst/>
          </a:prstGeom>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5715008" y="3286124"/>
            <a:ext cx="5572164" cy="0"/>
          </a:xfrm>
          <a:prstGeom prst="line">
            <a:avLst/>
          </a:prstGeom>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10800000">
            <a:off x="2714612" y="6072206"/>
            <a:ext cx="5786478" cy="0"/>
          </a:xfrm>
          <a:prstGeom prst="line">
            <a:avLst/>
          </a:prstGeom>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0">
              <a:srgbClr val="00B0F0">
                <a:alpha val="43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500166" y="2071678"/>
            <a:ext cx="6113326" cy="1785950"/>
          </a:xfrm>
          <a:effectLst>
            <a:glow rad="228600">
              <a:schemeClr val="accent1">
                <a:satMod val="175000"/>
                <a:alpha val="40000"/>
              </a:schemeClr>
            </a:glow>
            <a:reflection blurRad="6350" stA="50000" endA="295" endPos="92000" dist="101600" dir="5400000" sy="-100000" algn="bl" rotWithShape="0"/>
          </a:effectLst>
          <a:scene3d>
            <a:camera prst="orthographicFront"/>
            <a:lightRig rig="threePt" dir="t"/>
          </a:scene3d>
          <a:sp3d>
            <a:bevelT w="114300" prst="hardEdge"/>
          </a:sp3d>
        </p:spPr>
        <p:style>
          <a:lnRef idx="1">
            <a:schemeClr val="accent1"/>
          </a:lnRef>
          <a:fillRef idx="2">
            <a:schemeClr val="accent1"/>
          </a:fillRef>
          <a:effectRef idx="1">
            <a:schemeClr val="accent1"/>
          </a:effectRef>
          <a:fontRef idx="minor">
            <a:schemeClr val="dk1"/>
          </a:fontRef>
        </p:style>
        <p:txBody>
          <a:bodyPr>
            <a:noAutofit/>
          </a:bodyPr>
          <a:lstStyle/>
          <a:p>
            <a:pPr algn="ctr"/>
            <a:r>
              <a:rPr lang="fr-CA" sz="9600" dirty="0" smtClean="0"/>
              <a:t> </a:t>
            </a:r>
            <a:r>
              <a:rPr lang="fr-CA" sz="12000" cap="small" dirty="0" smtClean="0">
                <a:solidFill>
                  <a:schemeClr val="tx1"/>
                </a:solidFill>
                <a:latin typeface="Baskerville Old Face" pitchFamily="18" charset="0"/>
              </a:rPr>
              <a:t>Mythe</a:t>
            </a:r>
            <a:endParaRPr lang="fr-CA" sz="12000" cap="small" dirty="0">
              <a:solidFill>
                <a:schemeClr val="tx1"/>
              </a:solidFill>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pic>
        <p:nvPicPr>
          <p:cNvPr id="6145" name="Picture 1" descr="http://1000gifs.free.fr/gif/imS_Z/star21.gif"/>
          <p:cNvPicPr>
            <a:picLocks noChangeAspect="1" noChangeArrowheads="1"/>
          </p:cNvPicPr>
          <p:nvPr/>
        </p:nvPicPr>
        <p:blipFill>
          <a:blip r:embed="rId2" cstate="print"/>
          <a:srcRect/>
          <a:stretch>
            <a:fillRect/>
          </a:stretch>
        </p:blipFill>
        <p:spPr bwMode="auto">
          <a:xfrm>
            <a:off x="0" y="0"/>
            <a:ext cx="2285984" cy="2857500"/>
          </a:xfrm>
          <a:prstGeom prst="rect">
            <a:avLst/>
          </a:prstGeom>
          <a:noFill/>
        </p:spPr>
      </p:pic>
      <p:pic>
        <p:nvPicPr>
          <p:cNvPr id="6146" name="Picture 2" descr="http://1000gifs.free.fr/gif/imS_Z/star21.gif"/>
          <p:cNvPicPr>
            <a:picLocks noChangeAspect="1" noChangeArrowheads="1"/>
          </p:cNvPicPr>
          <p:nvPr/>
        </p:nvPicPr>
        <p:blipFill>
          <a:blip r:embed="rId2" cstate="print"/>
          <a:srcRect/>
          <a:stretch>
            <a:fillRect/>
          </a:stretch>
        </p:blipFill>
        <p:spPr bwMode="auto">
          <a:xfrm>
            <a:off x="6500826" y="4000500"/>
            <a:ext cx="2357446" cy="2857500"/>
          </a:xfrm>
          <a:prstGeom prst="rect">
            <a:avLst/>
          </a:prstGeom>
          <a:noFill/>
        </p:spPr>
      </p:pic>
      <p:sp>
        <p:nvSpPr>
          <p:cNvPr id="6" name="ZoneTexte 5"/>
          <p:cNvSpPr txBox="1"/>
          <p:nvPr/>
        </p:nvSpPr>
        <p:spPr>
          <a:xfrm>
            <a:off x="1691680" y="4005064"/>
            <a:ext cx="5760640" cy="1200329"/>
          </a:xfrm>
          <a:prstGeom prst="rect">
            <a:avLst/>
          </a:prstGeom>
          <a:noFill/>
        </p:spPr>
        <p:txBody>
          <a:bodyPr wrap="square" rtlCol="0">
            <a:spAutoFit/>
          </a:bodyPr>
          <a:lstStyle/>
          <a:p>
            <a:pPr algn="just"/>
            <a:r>
              <a:rPr lang="fr-CA" b="1" dirty="0" smtClean="0"/>
              <a:t>Au contraire, la violence risque d’augmenter suite au départ de la femme. Puisqu’elle le quitte, l’homme risque fortement d’utiliser des moyens encore plus importants pour qu’elle revienne.</a:t>
            </a:r>
            <a:endParaRPr lang="fr-CA" b="1" dirty="0"/>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1857364"/>
            <a:ext cx="7470648" cy="1143000"/>
          </a:xfrm>
        </p:spPr>
        <p:txBody>
          <a:bodyPr>
            <a:noAutofit/>
          </a:bodyPr>
          <a:lstStyle/>
          <a:p>
            <a:pPr algn="ctr"/>
            <a:r>
              <a:rPr lang="fr-CA" sz="4800" cap="small" dirty="0" smtClean="0">
                <a:latin typeface="Baskerville Old Face" pitchFamily="18" charset="0"/>
              </a:rPr>
              <a:t>Lorsqu’une femme est enceinte, l’homme violent n’osera pas la frapper? </a:t>
            </a:r>
            <a:endParaRPr lang="fr-CA" sz="4800" cap="small" dirty="0">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pic>
        <p:nvPicPr>
          <p:cNvPr id="5122" name="Picture 2" descr="http://t2.gstatic.com/images?q=tbn:UHryIuvL64mjGM:http://chiroenergie.files.wordpress.com/2009/11/femme_enceinte_grossesse.jpg">
            <a:hlinkClick r:id="rId2"/>
          </p:cNvPr>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rot="21304043">
            <a:off x="307015" y="3538169"/>
            <a:ext cx="2637081" cy="2270572"/>
          </a:xfrm>
          <a:prstGeom prst="roundRect">
            <a:avLst>
              <a:gd name="adj" fmla="val 4167"/>
            </a:avLst>
          </a:prstGeom>
          <a:solidFill>
            <a:srgbClr val="FFFFFF"/>
          </a:solidFill>
          <a:ln w="76200" cap="sq">
            <a:solidFill>
              <a:schemeClr val="accent1">
                <a:lumMod val="75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cxnSp>
        <p:nvCxnSpPr>
          <p:cNvPr id="6" name="Connecteur droit 5"/>
          <p:cNvCxnSpPr/>
          <p:nvPr/>
        </p:nvCxnSpPr>
        <p:spPr>
          <a:xfrm rot="5400000" flipH="1" flipV="1">
            <a:off x="-428660" y="2000240"/>
            <a:ext cx="2571768" cy="0"/>
          </a:xfrm>
          <a:prstGeom prst="line">
            <a:avLst/>
          </a:prstGeom>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857224" y="714356"/>
            <a:ext cx="7429552"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0" name="Connecteur droit 9"/>
          <p:cNvCxnSpPr/>
          <p:nvPr/>
        </p:nvCxnSpPr>
        <p:spPr>
          <a:xfrm rot="5400000">
            <a:off x="5893603" y="3036091"/>
            <a:ext cx="4714908" cy="71438"/>
          </a:xfrm>
          <a:prstGeom prst="line">
            <a:avLst/>
          </a:prstGeom>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10800000">
            <a:off x="3286116" y="5429264"/>
            <a:ext cx="4929222" cy="0"/>
          </a:xfrm>
          <a:prstGeom prst="line">
            <a:avLst/>
          </a:prstGeom>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34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2143116"/>
            <a:ext cx="6572296" cy="1928826"/>
          </a:xfrm>
          <a:effectLst>
            <a:glow rad="63500">
              <a:schemeClr val="accent1">
                <a:tint val="30000"/>
                <a:shade val="95000"/>
                <a:satMod val="300000"/>
                <a:alpha val="50000"/>
              </a:schemeClr>
            </a:glow>
            <a:outerShdw blurRad="76200" dir="13500000" sy="23000" kx="1200000" algn="br" rotWithShape="0">
              <a:prstClr val="black">
                <a:alpha val="20000"/>
              </a:prstClr>
            </a:outerShdw>
          </a:effectLst>
          <a:scene3d>
            <a:camera prst="isometricOffAxis1Right"/>
            <a:lightRig rig="threePt" dir="t"/>
          </a:scene3d>
        </p:spPr>
        <p:style>
          <a:lnRef idx="1">
            <a:schemeClr val="accent1"/>
          </a:lnRef>
          <a:fillRef idx="2">
            <a:schemeClr val="accent1"/>
          </a:fillRef>
          <a:effectRef idx="1">
            <a:schemeClr val="accent1"/>
          </a:effectRef>
          <a:fontRef idx="minor">
            <a:schemeClr val="dk1"/>
          </a:fontRef>
        </p:style>
        <p:txBody>
          <a:bodyPr>
            <a:normAutofit/>
          </a:bodyPr>
          <a:lstStyle/>
          <a:p>
            <a:pPr algn="ctr"/>
            <a:r>
              <a:rPr lang="fr-CA" sz="12000" cap="small" dirty="0" smtClean="0">
                <a:solidFill>
                  <a:schemeClr val="tx1"/>
                </a:solidFill>
                <a:latin typeface="Baskerville Old Face" pitchFamily="18" charset="0"/>
              </a:rPr>
              <a:t>Mythe</a:t>
            </a:r>
            <a:endParaRPr lang="fr-CA" sz="12000" cap="small" dirty="0">
              <a:solidFill>
                <a:schemeClr val="tx1"/>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sp>
        <p:nvSpPr>
          <p:cNvPr id="5" name="ZoneTexte 4"/>
          <p:cNvSpPr txBox="1"/>
          <p:nvPr/>
        </p:nvSpPr>
        <p:spPr>
          <a:xfrm>
            <a:off x="1475656" y="4653136"/>
            <a:ext cx="5976664" cy="1200329"/>
          </a:xfrm>
          <a:prstGeom prst="rect">
            <a:avLst/>
          </a:prstGeom>
          <a:noFill/>
        </p:spPr>
        <p:txBody>
          <a:bodyPr wrap="square" rtlCol="0">
            <a:spAutoFit/>
          </a:bodyPr>
          <a:lstStyle/>
          <a:p>
            <a:pPr algn="just"/>
            <a:r>
              <a:rPr lang="fr-CA" b="1" dirty="0" smtClean="0"/>
              <a:t>Il est reconnu que la violence conjugale augmente lorsque la femme tombe enceinte. Il arrive fréquemment que la violence physique débute à ce moment.</a:t>
            </a:r>
            <a:endParaRPr lang="fr-CA" b="1" dirty="0"/>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357298"/>
            <a:ext cx="6480048" cy="2301240"/>
          </a:xfrm>
        </p:spPr>
        <p:txBody>
          <a:bodyPr>
            <a:normAutofit/>
          </a:bodyPr>
          <a:lstStyle/>
          <a:p>
            <a:pPr algn="ctr"/>
            <a:r>
              <a:rPr lang="fr-CA" sz="4800" cap="small" dirty="0" smtClean="0">
                <a:solidFill>
                  <a:schemeClr val="tx1"/>
                </a:solidFill>
                <a:latin typeface="Baskerville Old Face" pitchFamily="18" charset="0"/>
              </a:rPr>
              <a:t>Elle mérite de se faire frapper, car elle l’a provoquée?</a:t>
            </a:r>
            <a:endParaRPr lang="fr-CA" sz="4800" cap="small" dirty="0">
              <a:solidFill>
                <a:schemeClr val="tx1"/>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cxnSp>
        <p:nvCxnSpPr>
          <p:cNvPr id="11" name="Connecteur droit 10"/>
          <p:cNvCxnSpPr/>
          <p:nvPr/>
        </p:nvCxnSpPr>
        <p:spPr>
          <a:xfrm>
            <a:off x="500034" y="500042"/>
            <a:ext cx="81439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714348" y="714356"/>
            <a:ext cx="77153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00034" y="714356"/>
            <a:ext cx="14287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p:cNvSpPr/>
          <p:nvPr/>
        </p:nvSpPr>
        <p:spPr>
          <a:xfrm>
            <a:off x="785786" y="1000108"/>
            <a:ext cx="71438"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8" name="Rectangle 17"/>
          <p:cNvSpPr/>
          <p:nvPr/>
        </p:nvSpPr>
        <p:spPr>
          <a:xfrm>
            <a:off x="8501090" y="714356"/>
            <a:ext cx="14287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p:cNvSpPr/>
          <p:nvPr/>
        </p:nvSpPr>
        <p:spPr>
          <a:xfrm>
            <a:off x="8286776" y="1000108"/>
            <a:ext cx="71438"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21" name="Connecteur droit 20"/>
          <p:cNvCxnSpPr/>
          <p:nvPr/>
        </p:nvCxnSpPr>
        <p:spPr>
          <a:xfrm>
            <a:off x="1071538" y="4143380"/>
            <a:ext cx="692948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Étoile à 4 branches 21"/>
          <p:cNvSpPr/>
          <p:nvPr/>
        </p:nvSpPr>
        <p:spPr>
          <a:xfrm rot="501248">
            <a:off x="714348" y="4429132"/>
            <a:ext cx="1714512" cy="2000240"/>
          </a:xfrm>
          <a:prstGeom prst="star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CA"/>
          </a:p>
        </p:txBody>
      </p:sp>
      <p:sp>
        <p:nvSpPr>
          <p:cNvPr id="23" name="Étoile à 4 branches 22"/>
          <p:cNvSpPr/>
          <p:nvPr/>
        </p:nvSpPr>
        <p:spPr>
          <a:xfrm>
            <a:off x="1928794" y="4286256"/>
            <a:ext cx="571504" cy="10001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Étoile à 4 branches 23"/>
          <p:cNvSpPr/>
          <p:nvPr/>
        </p:nvSpPr>
        <p:spPr>
          <a:xfrm>
            <a:off x="2571736" y="5000636"/>
            <a:ext cx="571504" cy="71438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78000"/>
                <a:satMod val="220000"/>
              </a:schemeClr>
            </a:gs>
            <a:gs pos="60000">
              <a:srgbClr val="00B0F0">
                <a:alpha val="36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rot="21378719">
            <a:off x="389647" y="1551052"/>
            <a:ext cx="8358246" cy="3500462"/>
          </a:xfrm>
        </p:spPr>
        <p:txBody>
          <a:bodyPr>
            <a:normAutofit/>
          </a:bodyPr>
          <a:lstStyle/>
          <a:p>
            <a:pPr algn="ctr"/>
            <a:r>
              <a:rPr lang="fr-CA" sz="6600" cap="small" dirty="0" smtClean="0">
                <a:uFill>
                  <a:solidFill>
                    <a:srgbClr val="00B0F0"/>
                  </a:solidFill>
                </a:uFill>
                <a:latin typeface="Baskerville Old Face" pitchFamily="18" charset="0"/>
              </a:rPr>
              <a:t>Mythes ou réalités </a:t>
            </a:r>
            <a:r>
              <a:rPr lang="fr-CA" sz="6600" u="wavyHeavy" cap="small" dirty="0" smtClean="0">
                <a:uFill>
                  <a:solidFill>
                    <a:srgbClr val="00B0F0"/>
                  </a:solidFill>
                </a:uFill>
                <a:latin typeface="Baskerville Old Face" pitchFamily="18" charset="0"/>
              </a:rPr>
              <a:t/>
            </a:r>
            <a:br>
              <a:rPr lang="fr-CA" sz="6600" u="wavyHeavy" cap="small" dirty="0" smtClean="0">
                <a:uFill>
                  <a:solidFill>
                    <a:srgbClr val="00B0F0"/>
                  </a:solidFill>
                </a:uFill>
                <a:latin typeface="Baskerville Old Face" pitchFamily="18" charset="0"/>
              </a:rPr>
            </a:br>
            <a:endParaRPr lang="fr-CA" sz="6600" u="wavyHeavy" cap="small" dirty="0">
              <a:uFill>
                <a:solidFill>
                  <a:srgbClr val="00B0F0"/>
                </a:solidFill>
              </a:uFill>
              <a:latin typeface="Baskerville Old Face" pitchFamily="18" charset="0"/>
            </a:endParaRPr>
          </a:p>
        </p:txBody>
      </p:sp>
      <p:sp>
        <p:nvSpPr>
          <p:cNvPr id="4" name="Espace réservé du pied de page 3"/>
          <p:cNvSpPr>
            <a:spLocks noGrp="1"/>
          </p:cNvSpPr>
          <p:nvPr>
            <p:ph type="ftr" sz="quarter" idx="12"/>
          </p:nvPr>
        </p:nvSpPr>
        <p:spPr/>
        <p:txBody>
          <a:bodyPr/>
          <a:lstStyle/>
          <a:p>
            <a:r>
              <a:rPr lang="fr-CA" smtClean="0"/>
              <a:t>Maison d'Hébergement l'Équinoxe</a:t>
            </a:r>
            <a:endParaRPr lang="fr-CA"/>
          </a:p>
        </p:txBody>
      </p:sp>
      <p:pic>
        <p:nvPicPr>
          <p:cNvPr id="21506" name="Picture 2" descr="gif animé interro010.gif">
            <a:hlinkClick r:id=""/>
          </p:cNvPr>
          <p:cNvPicPr>
            <a:picLocks noChangeAspect="1" noChangeArrowheads="1" noCrop="1"/>
          </p:cNvPicPr>
          <p:nvPr/>
        </p:nvPicPr>
        <p:blipFill>
          <a:blip r:embed="rId3" cstate="print"/>
          <a:srcRect/>
          <a:stretch>
            <a:fillRect/>
          </a:stretch>
        </p:blipFill>
        <p:spPr bwMode="auto">
          <a:xfrm>
            <a:off x="2928926" y="3643314"/>
            <a:ext cx="785818" cy="976316"/>
          </a:xfrm>
          <a:prstGeom prst="rect">
            <a:avLst/>
          </a:prstGeom>
          <a:noFill/>
        </p:spPr>
      </p:pic>
      <p:pic>
        <p:nvPicPr>
          <p:cNvPr id="21508" name="Picture 4" descr="gif animé interro010.gif">
            <a:hlinkClick r:id=""/>
          </p:cNvPr>
          <p:cNvPicPr>
            <a:picLocks noChangeAspect="1" noChangeArrowheads="1" noCrop="1"/>
          </p:cNvPicPr>
          <p:nvPr/>
        </p:nvPicPr>
        <p:blipFill>
          <a:blip r:embed="rId3" cstate="print"/>
          <a:srcRect/>
          <a:stretch>
            <a:fillRect/>
          </a:stretch>
        </p:blipFill>
        <p:spPr bwMode="auto">
          <a:xfrm>
            <a:off x="3929058" y="3357562"/>
            <a:ext cx="785818" cy="976316"/>
          </a:xfrm>
          <a:prstGeom prst="rect">
            <a:avLst/>
          </a:prstGeom>
          <a:noFill/>
        </p:spPr>
      </p:pic>
      <p:pic>
        <p:nvPicPr>
          <p:cNvPr id="21510" name="Picture 6" descr="gif animé interro010.gif">
            <a:hlinkClick r:id=""/>
          </p:cNvPr>
          <p:cNvPicPr>
            <a:picLocks noChangeAspect="1" noChangeArrowheads="1" noCrop="1"/>
          </p:cNvPicPr>
          <p:nvPr/>
        </p:nvPicPr>
        <p:blipFill>
          <a:blip r:embed="rId3" cstate="print"/>
          <a:srcRect/>
          <a:stretch>
            <a:fillRect/>
          </a:stretch>
        </p:blipFill>
        <p:spPr bwMode="auto">
          <a:xfrm>
            <a:off x="4857752" y="3500438"/>
            <a:ext cx="785818" cy="904878"/>
          </a:xfrm>
          <a:prstGeom prst="rect">
            <a:avLst/>
          </a:prstGeom>
          <a:noFill/>
        </p:spPr>
      </p:pic>
      <p:pic>
        <p:nvPicPr>
          <p:cNvPr id="21512" name="Picture 8" descr="gif animé interro010.gif">
            <a:hlinkClick r:id=""/>
          </p:cNvPr>
          <p:cNvPicPr>
            <a:picLocks noChangeAspect="1" noChangeArrowheads="1" noCrop="1"/>
          </p:cNvPicPr>
          <p:nvPr/>
        </p:nvPicPr>
        <p:blipFill>
          <a:blip r:embed="rId3" cstate="print"/>
          <a:srcRect/>
          <a:stretch>
            <a:fillRect/>
          </a:stretch>
        </p:blipFill>
        <p:spPr bwMode="auto">
          <a:xfrm>
            <a:off x="428596" y="5643578"/>
            <a:ext cx="342900" cy="619126"/>
          </a:xfrm>
          <a:prstGeom prst="rect">
            <a:avLst/>
          </a:prstGeom>
          <a:noFill/>
        </p:spPr>
      </p:pic>
      <p:pic>
        <p:nvPicPr>
          <p:cNvPr id="21514" name="Picture 10" descr="gif animé interro010.gif">
            <a:hlinkClick r:id=""/>
          </p:cNvPr>
          <p:cNvPicPr>
            <a:picLocks noChangeAspect="1" noChangeArrowheads="1" noCrop="1"/>
          </p:cNvPicPr>
          <p:nvPr/>
        </p:nvPicPr>
        <p:blipFill>
          <a:blip r:embed="rId3" cstate="print"/>
          <a:srcRect/>
          <a:stretch>
            <a:fillRect/>
          </a:stretch>
        </p:blipFill>
        <p:spPr bwMode="auto">
          <a:xfrm>
            <a:off x="285720" y="285728"/>
            <a:ext cx="342900" cy="619126"/>
          </a:xfrm>
          <a:prstGeom prst="rect">
            <a:avLst/>
          </a:prstGeom>
          <a:noFill/>
        </p:spPr>
      </p:pic>
      <p:pic>
        <p:nvPicPr>
          <p:cNvPr id="21516" name="Picture 12" descr="gif animé interro010.gif">
            <a:hlinkClick r:id=""/>
          </p:cNvPr>
          <p:cNvPicPr>
            <a:picLocks noChangeAspect="1" noChangeArrowheads="1" noCrop="1"/>
          </p:cNvPicPr>
          <p:nvPr/>
        </p:nvPicPr>
        <p:blipFill>
          <a:blip r:embed="rId3" cstate="print"/>
          <a:srcRect/>
          <a:stretch>
            <a:fillRect/>
          </a:stretch>
        </p:blipFill>
        <p:spPr bwMode="auto">
          <a:xfrm>
            <a:off x="8643966" y="214290"/>
            <a:ext cx="342900" cy="619126"/>
          </a:xfrm>
          <a:prstGeom prst="rect">
            <a:avLst/>
          </a:prstGeom>
          <a:noFill/>
        </p:spPr>
      </p:pic>
      <p:pic>
        <p:nvPicPr>
          <p:cNvPr id="21518" name="Picture 14" descr="gif animé interro010.gif">
            <a:hlinkClick r:id=""/>
          </p:cNvPr>
          <p:cNvPicPr>
            <a:picLocks noChangeAspect="1" noChangeArrowheads="1" noCrop="1"/>
          </p:cNvPicPr>
          <p:nvPr/>
        </p:nvPicPr>
        <p:blipFill>
          <a:blip r:embed="rId3" cstate="print"/>
          <a:srcRect/>
          <a:stretch>
            <a:fillRect/>
          </a:stretch>
        </p:blipFill>
        <p:spPr bwMode="auto">
          <a:xfrm>
            <a:off x="8572528" y="6000768"/>
            <a:ext cx="342900" cy="619126"/>
          </a:xfrm>
          <a:prstGeom prst="rect">
            <a:avLst/>
          </a:prstGeom>
          <a:noFill/>
        </p:spPr>
      </p:pic>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61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rot="20854702">
            <a:off x="446434" y="1998674"/>
            <a:ext cx="7470648" cy="1643074"/>
          </a:xfrm>
          <a:effectLst>
            <a:glow rad="63500">
              <a:schemeClr val="accent1">
                <a:tint val="30000"/>
                <a:shade val="95000"/>
                <a:satMod val="300000"/>
                <a:alpha val="50000"/>
              </a:schemeClr>
            </a:glow>
            <a:reflection blurRad="6350" stA="50000" endA="295" endPos="92000" dist="101600" dir="5400000" sy="-100000" algn="bl" rotWithShape="0"/>
          </a:effectLst>
          <a:scene3d>
            <a:camera prst="perspectiveContrastingRightFacing"/>
            <a:lightRig rig="threePt" dir="t"/>
          </a:scene3d>
        </p:spPr>
        <p:style>
          <a:lnRef idx="1">
            <a:schemeClr val="accent1"/>
          </a:lnRef>
          <a:fillRef idx="2">
            <a:schemeClr val="accent1"/>
          </a:fillRef>
          <a:effectRef idx="1">
            <a:schemeClr val="accent1"/>
          </a:effectRef>
          <a:fontRef idx="minor">
            <a:schemeClr val="dk1"/>
          </a:fontRef>
        </p:style>
        <p:txBody>
          <a:bodyPr>
            <a:noAutofit/>
          </a:bodyPr>
          <a:lstStyle/>
          <a:p>
            <a:pPr algn="ctr"/>
            <a:r>
              <a:rPr lang="fr-CA" sz="12000" cap="small" dirty="0" smtClean="0">
                <a:solidFill>
                  <a:schemeClr val="tx1"/>
                </a:solidFill>
              </a:rPr>
              <a:t>Mythe</a:t>
            </a:r>
            <a:endParaRPr lang="fr-CA" sz="12000" cap="small" dirty="0">
              <a:solidFill>
                <a:schemeClr val="tx1"/>
              </a:solidFill>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sp>
        <p:nvSpPr>
          <p:cNvPr id="5" name="Multiplier 4"/>
          <p:cNvSpPr/>
          <p:nvPr/>
        </p:nvSpPr>
        <p:spPr>
          <a:xfrm>
            <a:off x="5715008" y="642918"/>
            <a:ext cx="847262" cy="1080095"/>
          </a:xfrm>
          <a:prstGeom prst="mathMultiply">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CA"/>
          </a:p>
        </p:txBody>
      </p:sp>
      <p:sp>
        <p:nvSpPr>
          <p:cNvPr id="6" name="Multiplier 5"/>
          <p:cNvSpPr/>
          <p:nvPr/>
        </p:nvSpPr>
        <p:spPr>
          <a:xfrm>
            <a:off x="0" y="3643314"/>
            <a:ext cx="2500330" cy="2571768"/>
          </a:xfrm>
          <a:prstGeom prst="mathMultiply">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CA"/>
          </a:p>
        </p:txBody>
      </p:sp>
      <p:cxnSp>
        <p:nvCxnSpPr>
          <p:cNvPr id="8" name="Connecteur en angle 7"/>
          <p:cNvCxnSpPr/>
          <p:nvPr/>
        </p:nvCxnSpPr>
        <p:spPr>
          <a:xfrm>
            <a:off x="571472" y="500042"/>
            <a:ext cx="6429420" cy="714380"/>
          </a:xfrm>
          <a:prstGeom prst="bentConnector3">
            <a:avLst>
              <a:gd name="adj1" fmla="val 50000"/>
            </a:avLst>
          </a:prstGeom>
          <a:effectLst>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0" name="Connecteur en angle 9"/>
          <p:cNvCxnSpPr/>
          <p:nvPr/>
        </p:nvCxnSpPr>
        <p:spPr>
          <a:xfrm>
            <a:off x="2428860" y="5143512"/>
            <a:ext cx="6286544" cy="114300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2" name="Connecteur en angle 11"/>
          <p:cNvCxnSpPr/>
          <p:nvPr/>
        </p:nvCxnSpPr>
        <p:spPr>
          <a:xfrm>
            <a:off x="2428860" y="4929198"/>
            <a:ext cx="5500726" cy="1188000"/>
          </a:xfrm>
          <a:prstGeom prst="bentConnector3">
            <a:avLst>
              <a:gd name="adj1" fmla="val 50000"/>
            </a:avLst>
          </a:prstGeom>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Connecteur en angle 13"/>
          <p:cNvCxnSpPr/>
          <p:nvPr/>
        </p:nvCxnSpPr>
        <p:spPr>
          <a:xfrm>
            <a:off x="571472" y="357166"/>
            <a:ext cx="5715040" cy="714380"/>
          </a:xfrm>
          <a:prstGeom prst="bentConnector3">
            <a:avLst>
              <a:gd name="adj1" fmla="val 50000"/>
            </a:avLst>
          </a:prstGeom>
        </p:spPr>
        <p:style>
          <a:lnRef idx="2">
            <a:schemeClr val="accent6"/>
          </a:lnRef>
          <a:fillRef idx="0">
            <a:schemeClr val="accent6"/>
          </a:fillRef>
          <a:effectRef idx="1">
            <a:schemeClr val="accent6"/>
          </a:effectRef>
          <a:fontRef idx="minor">
            <a:schemeClr val="tx1"/>
          </a:fontRef>
        </p:style>
      </p:cxnSp>
      <p:sp>
        <p:nvSpPr>
          <p:cNvPr id="11" name="ZoneTexte 10"/>
          <p:cNvSpPr txBox="1"/>
          <p:nvPr/>
        </p:nvSpPr>
        <p:spPr>
          <a:xfrm>
            <a:off x="2195736" y="4581128"/>
            <a:ext cx="5616624" cy="1200329"/>
          </a:xfrm>
          <a:prstGeom prst="rect">
            <a:avLst/>
          </a:prstGeom>
          <a:noFill/>
        </p:spPr>
        <p:txBody>
          <a:bodyPr wrap="square" rtlCol="0">
            <a:spAutoFit/>
          </a:bodyPr>
          <a:lstStyle/>
          <a:p>
            <a:pPr algn="just"/>
            <a:r>
              <a:rPr lang="fr-CA" b="1" dirty="0" smtClean="0"/>
              <a:t>Rien n’excuse la violence. Une femme ne provoque pas la violence de son partenaire. Au contraire, son partenaire utilise comme moyen la violence afin de prendre </a:t>
            </a:r>
            <a:r>
              <a:rPr lang="fr-CA" b="1" smtClean="0"/>
              <a:t>le </a:t>
            </a:r>
            <a:r>
              <a:rPr lang="fr-CA" b="1" smtClean="0"/>
              <a:t>contrôle sur </a:t>
            </a:r>
            <a:r>
              <a:rPr lang="fr-CA" b="1" dirty="0" smtClean="0"/>
              <a:t>elle.</a:t>
            </a:r>
            <a:endParaRPr lang="fr-CA" b="1" dirty="0"/>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21425443">
            <a:off x="684247" y="1267974"/>
            <a:ext cx="7858180" cy="4643470"/>
          </a:xfrm>
        </p:spPr>
        <p:txBody>
          <a:bodyPr>
            <a:normAutofit fontScale="90000"/>
          </a:bodyPr>
          <a:lstStyle/>
          <a:p>
            <a:pPr algn="ctr"/>
            <a:r>
              <a:rPr lang="fr-CA" cap="small" dirty="0" smtClean="0">
                <a:solidFill>
                  <a:srgbClr val="00B0F0"/>
                </a:solidFill>
                <a:latin typeface="Baskerville Old Face" pitchFamily="18" charset="0"/>
              </a:rPr>
              <a:t>La violence conjugale n’arrive qu’aux personnes pauvres et sans instruction. Par exemple, un avocat, un policier ou un médecin ne peut pas être violent?</a:t>
            </a:r>
            <a:r>
              <a:rPr lang="fr-CA" cap="small" dirty="0" smtClean="0">
                <a:solidFill>
                  <a:srgbClr val="00B0F0"/>
                </a:solidFill>
              </a:rPr>
              <a:t/>
            </a:r>
            <a:br>
              <a:rPr lang="fr-CA" cap="small" dirty="0" smtClean="0">
                <a:solidFill>
                  <a:srgbClr val="00B0F0"/>
                </a:solidFill>
              </a:rPr>
            </a:br>
            <a:endParaRPr lang="fr-CA" cap="small" dirty="0"/>
          </a:p>
        </p:txBody>
      </p:sp>
      <p:sp>
        <p:nvSpPr>
          <p:cNvPr id="5" name="Espace réservé du pied de page 4"/>
          <p:cNvSpPr>
            <a:spLocks noGrp="1"/>
          </p:cNvSpPr>
          <p:nvPr>
            <p:ph type="ftr" sz="quarter" idx="11"/>
          </p:nvPr>
        </p:nvSpPr>
        <p:spPr/>
        <p:txBody>
          <a:bodyPr/>
          <a:lstStyle/>
          <a:p>
            <a:r>
              <a:rPr lang="fr-CA" smtClean="0"/>
              <a:t>Maison d'Hébergement l'Équinoxe</a:t>
            </a:r>
            <a:endParaRPr lang="fr-CA"/>
          </a:p>
        </p:txBody>
      </p:sp>
      <p:sp>
        <p:nvSpPr>
          <p:cNvPr id="4" name="Étoile à 5 branches 3"/>
          <p:cNvSpPr/>
          <p:nvPr/>
        </p:nvSpPr>
        <p:spPr>
          <a:xfrm>
            <a:off x="500034" y="5429264"/>
            <a:ext cx="1214446" cy="1143008"/>
          </a:xfrm>
          <a:prstGeom prst="star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CA"/>
          </a:p>
        </p:txBody>
      </p:sp>
      <p:sp>
        <p:nvSpPr>
          <p:cNvPr id="6" name="Étoile à 5 branches 5"/>
          <p:cNvSpPr/>
          <p:nvPr/>
        </p:nvSpPr>
        <p:spPr>
          <a:xfrm>
            <a:off x="1857356" y="6143644"/>
            <a:ext cx="357190" cy="35719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Étoile à 5 branches 6"/>
          <p:cNvSpPr/>
          <p:nvPr/>
        </p:nvSpPr>
        <p:spPr>
          <a:xfrm>
            <a:off x="1500166" y="557214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Étoile à 5 branches 7"/>
          <p:cNvSpPr/>
          <p:nvPr/>
        </p:nvSpPr>
        <p:spPr>
          <a:xfrm>
            <a:off x="357158" y="5357826"/>
            <a:ext cx="285752"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Étoile à 5 branches 8"/>
          <p:cNvSpPr/>
          <p:nvPr/>
        </p:nvSpPr>
        <p:spPr>
          <a:xfrm>
            <a:off x="8215338" y="357166"/>
            <a:ext cx="642942" cy="571504"/>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0" name="Étoile à 5 branches 9"/>
          <p:cNvSpPr/>
          <p:nvPr/>
        </p:nvSpPr>
        <p:spPr>
          <a:xfrm>
            <a:off x="7715272" y="285728"/>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Étoile à 5 branches 10"/>
          <p:cNvSpPr/>
          <p:nvPr/>
        </p:nvSpPr>
        <p:spPr>
          <a:xfrm>
            <a:off x="6786578" y="4786322"/>
            <a:ext cx="2143140" cy="2071678"/>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33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285852" y="1571612"/>
            <a:ext cx="6572296" cy="1643066"/>
          </a:xfrm>
          <a:effectLst>
            <a:glow rad="228600">
              <a:schemeClr val="accent1">
                <a:satMod val="175000"/>
                <a:alpha val="40000"/>
              </a:schemeClr>
            </a:glow>
            <a:softEdge rad="127000"/>
          </a:effectLst>
        </p:spPr>
        <p:style>
          <a:lnRef idx="1">
            <a:schemeClr val="accent1"/>
          </a:lnRef>
          <a:fillRef idx="2">
            <a:schemeClr val="accent1"/>
          </a:fillRef>
          <a:effectRef idx="1">
            <a:schemeClr val="accent1"/>
          </a:effectRef>
          <a:fontRef idx="minor">
            <a:schemeClr val="dk1"/>
          </a:fontRef>
        </p:style>
        <p:txBody>
          <a:bodyPr>
            <a:noAutofit/>
          </a:bodyPr>
          <a:lstStyle/>
          <a:p>
            <a:pPr algn="ctr"/>
            <a:r>
              <a:rPr lang="fr-CA" sz="12000" cap="small" dirty="0" smtClean="0">
                <a:solidFill>
                  <a:schemeClr val="tx1"/>
                </a:solidFill>
                <a:latin typeface="Baskerville Old Face" pitchFamily="18" charset="0"/>
              </a:rPr>
              <a:t>Mythe</a:t>
            </a:r>
            <a:endParaRPr lang="fr-CA" sz="12000" cap="small" dirty="0">
              <a:solidFill>
                <a:schemeClr val="tx1"/>
              </a:solidFill>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pic>
        <p:nvPicPr>
          <p:cNvPr id="18436" name="Picture 4" descr="gif animé excla009.gif">
            <a:hlinkClick r:id=""/>
          </p:cNvPr>
          <p:cNvPicPr>
            <a:picLocks noChangeAspect="1" noChangeArrowheads="1" noCrop="1"/>
          </p:cNvPicPr>
          <p:nvPr/>
        </p:nvPicPr>
        <p:blipFill>
          <a:blip r:embed="rId2" cstate="print"/>
          <a:srcRect/>
          <a:stretch>
            <a:fillRect/>
          </a:stretch>
        </p:blipFill>
        <p:spPr bwMode="auto">
          <a:xfrm>
            <a:off x="8072462" y="2928934"/>
            <a:ext cx="263771" cy="714380"/>
          </a:xfrm>
          <a:prstGeom prst="rect">
            <a:avLst/>
          </a:prstGeom>
          <a:noFill/>
        </p:spPr>
      </p:pic>
      <p:pic>
        <p:nvPicPr>
          <p:cNvPr id="18438" name="Picture 6" descr="gif animé excla009.gif">
            <a:hlinkClick r:id=""/>
          </p:cNvPr>
          <p:cNvPicPr>
            <a:picLocks noChangeAspect="1" noChangeArrowheads="1" noCrop="1"/>
          </p:cNvPicPr>
          <p:nvPr/>
        </p:nvPicPr>
        <p:blipFill>
          <a:blip r:embed="rId2" cstate="print"/>
          <a:srcRect/>
          <a:stretch>
            <a:fillRect/>
          </a:stretch>
        </p:blipFill>
        <p:spPr bwMode="auto">
          <a:xfrm>
            <a:off x="7621310" y="4392813"/>
            <a:ext cx="285752" cy="773913"/>
          </a:xfrm>
          <a:prstGeom prst="rect">
            <a:avLst/>
          </a:prstGeom>
          <a:noFill/>
        </p:spPr>
      </p:pic>
      <p:pic>
        <p:nvPicPr>
          <p:cNvPr id="18440" name="Picture 8" descr="gif animé excla009.gif">
            <a:hlinkClick r:id=""/>
          </p:cNvPr>
          <p:cNvPicPr>
            <a:picLocks noChangeAspect="1" noChangeArrowheads="1" noCrop="1"/>
          </p:cNvPicPr>
          <p:nvPr/>
        </p:nvPicPr>
        <p:blipFill>
          <a:blip r:embed="rId2" cstate="print"/>
          <a:srcRect/>
          <a:stretch>
            <a:fillRect/>
          </a:stretch>
        </p:blipFill>
        <p:spPr bwMode="auto">
          <a:xfrm>
            <a:off x="5220072" y="5373216"/>
            <a:ext cx="285752" cy="773913"/>
          </a:xfrm>
          <a:prstGeom prst="rect">
            <a:avLst/>
          </a:prstGeom>
          <a:noFill/>
        </p:spPr>
      </p:pic>
      <p:pic>
        <p:nvPicPr>
          <p:cNvPr id="18442" name="Picture 10" descr="gif animé excla009.gif">
            <a:hlinkClick r:id=""/>
          </p:cNvPr>
          <p:cNvPicPr>
            <a:picLocks noChangeAspect="1" noChangeArrowheads="1" noCrop="1"/>
          </p:cNvPicPr>
          <p:nvPr/>
        </p:nvPicPr>
        <p:blipFill>
          <a:blip r:embed="rId2" cstate="print"/>
          <a:srcRect/>
          <a:stretch>
            <a:fillRect/>
          </a:stretch>
        </p:blipFill>
        <p:spPr bwMode="auto">
          <a:xfrm>
            <a:off x="3203848" y="5373216"/>
            <a:ext cx="285752" cy="773913"/>
          </a:xfrm>
          <a:prstGeom prst="rect">
            <a:avLst/>
          </a:prstGeom>
          <a:noFill/>
        </p:spPr>
      </p:pic>
      <p:pic>
        <p:nvPicPr>
          <p:cNvPr id="18444" name="Picture 12" descr="gif animé excla009.gif">
            <a:hlinkClick r:id=""/>
          </p:cNvPr>
          <p:cNvPicPr>
            <a:picLocks noChangeAspect="1" noChangeArrowheads="1" noCrop="1"/>
          </p:cNvPicPr>
          <p:nvPr/>
        </p:nvPicPr>
        <p:blipFill>
          <a:blip r:embed="rId2" cstate="print"/>
          <a:srcRect/>
          <a:stretch>
            <a:fillRect/>
          </a:stretch>
        </p:blipFill>
        <p:spPr bwMode="auto">
          <a:xfrm>
            <a:off x="1115616" y="4365104"/>
            <a:ext cx="285752" cy="773913"/>
          </a:xfrm>
          <a:prstGeom prst="rect">
            <a:avLst/>
          </a:prstGeom>
          <a:noFill/>
        </p:spPr>
      </p:pic>
      <p:pic>
        <p:nvPicPr>
          <p:cNvPr id="18446" name="Picture 14" descr="gif animé excla009.gif">
            <a:hlinkClick r:id=""/>
          </p:cNvPr>
          <p:cNvPicPr>
            <a:picLocks noChangeAspect="1" noChangeArrowheads="1" noCrop="1"/>
          </p:cNvPicPr>
          <p:nvPr/>
        </p:nvPicPr>
        <p:blipFill>
          <a:blip r:embed="rId2" cstate="print"/>
          <a:srcRect/>
          <a:stretch>
            <a:fillRect/>
          </a:stretch>
        </p:blipFill>
        <p:spPr bwMode="auto">
          <a:xfrm>
            <a:off x="571472" y="2786058"/>
            <a:ext cx="290148" cy="785818"/>
          </a:xfrm>
          <a:prstGeom prst="rect">
            <a:avLst/>
          </a:prstGeom>
          <a:noFill/>
        </p:spPr>
      </p:pic>
      <p:sp>
        <p:nvSpPr>
          <p:cNvPr id="11" name="ZoneTexte 10"/>
          <p:cNvSpPr txBox="1"/>
          <p:nvPr/>
        </p:nvSpPr>
        <p:spPr>
          <a:xfrm>
            <a:off x="1619672" y="3429000"/>
            <a:ext cx="5904656" cy="2031325"/>
          </a:xfrm>
          <a:prstGeom prst="rect">
            <a:avLst/>
          </a:prstGeom>
          <a:noFill/>
        </p:spPr>
        <p:txBody>
          <a:bodyPr wrap="square" rtlCol="0">
            <a:spAutoFit/>
          </a:bodyPr>
          <a:lstStyle/>
          <a:p>
            <a:pPr algn="just"/>
            <a:r>
              <a:rPr lang="fr-CA" b="1" dirty="0" smtClean="0"/>
              <a:t>La violence conjugale peut être exercée par n’importe quel individu. Autant les hommes instruits que </a:t>
            </a:r>
            <a:r>
              <a:rPr lang="fr-CA" b="1" dirty="0" smtClean="0"/>
              <a:t>ceux qui ne le sont pas peuvent </a:t>
            </a:r>
            <a:r>
              <a:rPr lang="fr-CA" b="1" dirty="0" smtClean="0"/>
              <a:t>être violents. Il en est de même pour les femmes victimes de violence conjugale. Une femme instruite n’est en aucun cas plus protégée qu’une autre de la violence conjugale. </a:t>
            </a:r>
            <a:endParaRPr lang="fr-CA" b="1" dirty="0"/>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21392563">
            <a:off x="928662" y="2428868"/>
            <a:ext cx="7470648" cy="1143000"/>
          </a:xfrm>
        </p:spPr>
        <p:txBody>
          <a:bodyPr>
            <a:normAutofit fontScale="90000"/>
          </a:bodyPr>
          <a:lstStyle/>
          <a:p>
            <a:pPr algn="ctr"/>
            <a:r>
              <a:rPr lang="fr-CA" b="1" cap="small" dirty="0" smtClean="0">
                <a:solidFill>
                  <a:srgbClr val="00B0F0"/>
                </a:solidFill>
                <a:latin typeface="Baskerville Old Face" pitchFamily="18" charset="0"/>
              </a:rPr>
              <a:t>Une personne violente a l’allure louche et des comportements bizarres.</a:t>
            </a:r>
            <a:br>
              <a:rPr lang="fr-CA" b="1" cap="small" dirty="0" smtClean="0">
                <a:solidFill>
                  <a:srgbClr val="00B0F0"/>
                </a:solidFill>
                <a:latin typeface="Baskerville Old Face" pitchFamily="18" charset="0"/>
              </a:rPr>
            </a:br>
            <a:r>
              <a:rPr lang="fr-CA" b="1" cap="small" dirty="0" smtClean="0">
                <a:solidFill>
                  <a:srgbClr val="00B0F0"/>
                </a:solidFill>
                <a:latin typeface="Baskerville Old Face" pitchFamily="18" charset="0"/>
              </a:rPr>
              <a:t> il est facile de </a:t>
            </a:r>
            <a:r>
              <a:rPr lang="fr-CA" b="1" cap="small" dirty="0" smtClean="0">
                <a:solidFill>
                  <a:srgbClr val="00B0F0"/>
                </a:solidFill>
                <a:latin typeface="Baskerville Old Face" pitchFamily="18" charset="0"/>
              </a:rPr>
              <a:t>la </a:t>
            </a:r>
            <a:r>
              <a:rPr lang="fr-CA" b="1" cap="small" dirty="0" smtClean="0">
                <a:solidFill>
                  <a:srgbClr val="00B0F0"/>
                </a:solidFill>
                <a:latin typeface="Baskerville Old Face" pitchFamily="18" charset="0"/>
              </a:rPr>
              <a:t>reconnaître?</a:t>
            </a:r>
            <a:endParaRPr lang="fr-CA" b="1" cap="small" dirty="0">
              <a:solidFill>
                <a:srgbClr val="00B0F0"/>
              </a:solidFill>
              <a:latin typeface="Baskerville Old Face" pitchFamily="18" charset="0"/>
            </a:endParaRPr>
          </a:p>
        </p:txBody>
      </p:sp>
      <p:sp>
        <p:nvSpPr>
          <p:cNvPr id="4" name="Espace réservé du pied de page 3"/>
          <p:cNvSpPr>
            <a:spLocks noGrp="1"/>
          </p:cNvSpPr>
          <p:nvPr>
            <p:ph type="ftr" sz="quarter" idx="12"/>
          </p:nvPr>
        </p:nvSpPr>
        <p:spPr/>
        <p:txBody>
          <a:bodyPr/>
          <a:lstStyle/>
          <a:p>
            <a:r>
              <a:rPr lang="fr-CA" smtClean="0"/>
              <a:t>Maison d'Hébergement l'Équinoxe</a:t>
            </a:r>
            <a:endParaRPr lang="fr-CA"/>
          </a:p>
        </p:txBody>
      </p:sp>
      <p:sp>
        <p:nvSpPr>
          <p:cNvPr id="5" name="Étoile à 6 branches 4"/>
          <p:cNvSpPr/>
          <p:nvPr/>
        </p:nvSpPr>
        <p:spPr>
          <a:xfrm>
            <a:off x="285720" y="285728"/>
            <a:ext cx="1214446" cy="1285884"/>
          </a:xfrm>
          <a:prstGeom prst="star6">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CA"/>
          </a:p>
        </p:txBody>
      </p:sp>
      <p:sp>
        <p:nvSpPr>
          <p:cNvPr id="6" name="Étoile à 6 branches 5"/>
          <p:cNvSpPr/>
          <p:nvPr/>
        </p:nvSpPr>
        <p:spPr>
          <a:xfrm>
            <a:off x="642910" y="1928802"/>
            <a:ext cx="500066" cy="500066"/>
          </a:xfrm>
          <a:prstGeom prst="star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CA"/>
          </a:p>
        </p:txBody>
      </p:sp>
      <p:sp>
        <p:nvSpPr>
          <p:cNvPr id="7" name="Étoile à 6 branches 6"/>
          <p:cNvSpPr/>
          <p:nvPr/>
        </p:nvSpPr>
        <p:spPr>
          <a:xfrm>
            <a:off x="714348" y="2786058"/>
            <a:ext cx="285752" cy="428628"/>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Étoile à 6 branches 7"/>
          <p:cNvSpPr/>
          <p:nvPr/>
        </p:nvSpPr>
        <p:spPr>
          <a:xfrm>
            <a:off x="7572396" y="5286388"/>
            <a:ext cx="1214446" cy="1214446"/>
          </a:xfrm>
          <a:prstGeom prst="star6">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CA"/>
          </a:p>
        </p:txBody>
      </p:sp>
      <p:sp>
        <p:nvSpPr>
          <p:cNvPr id="9" name="Étoile à 6 branches 8"/>
          <p:cNvSpPr/>
          <p:nvPr/>
        </p:nvSpPr>
        <p:spPr>
          <a:xfrm>
            <a:off x="7929586" y="4357694"/>
            <a:ext cx="500066" cy="642942"/>
          </a:xfrm>
          <a:prstGeom prst="star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CA"/>
          </a:p>
        </p:txBody>
      </p:sp>
      <p:sp>
        <p:nvSpPr>
          <p:cNvPr id="10" name="Étoile à 6 branches 9"/>
          <p:cNvSpPr/>
          <p:nvPr/>
        </p:nvSpPr>
        <p:spPr>
          <a:xfrm>
            <a:off x="8001024" y="3714752"/>
            <a:ext cx="357190" cy="428628"/>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2" name="Connecteur droit 11"/>
          <p:cNvCxnSpPr/>
          <p:nvPr/>
        </p:nvCxnSpPr>
        <p:spPr>
          <a:xfrm>
            <a:off x="428596" y="6357958"/>
            <a:ext cx="37147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785786" y="6000768"/>
            <a:ext cx="37862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857356" y="5786454"/>
            <a:ext cx="435771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68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357290" y="1857364"/>
            <a:ext cx="6480048" cy="2015488"/>
          </a:xfrm>
          <a:effectLst>
            <a:glow rad="63500">
              <a:schemeClr val="accent1">
                <a:tint val="30000"/>
                <a:shade val="95000"/>
                <a:satMod val="300000"/>
                <a:alpha val="50000"/>
              </a:schemeClr>
            </a:glow>
            <a:reflection blurRad="6350" stA="50000" endA="295" endPos="92000" dist="101600" dir="5400000" sy="-100000" algn="bl" rotWithShape="0"/>
          </a:effectLst>
          <a:scene3d>
            <a:camera prst="orthographicFront"/>
            <a:lightRig rig="threePt" dir="t"/>
          </a:scene3d>
          <a:sp3d>
            <a:bevelT w="139700" h="139700" prst="divot"/>
          </a:sp3d>
        </p:spPr>
        <p:style>
          <a:lnRef idx="1">
            <a:schemeClr val="accent1"/>
          </a:lnRef>
          <a:fillRef idx="2">
            <a:schemeClr val="accent1"/>
          </a:fillRef>
          <a:effectRef idx="1">
            <a:schemeClr val="accent1"/>
          </a:effectRef>
          <a:fontRef idx="minor">
            <a:schemeClr val="dk1"/>
          </a:fontRef>
        </p:style>
        <p:txBody>
          <a:bodyPr>
            <a:normAutofit/>
          </a:bodyPr>
          <a:lstStyle/>
          <a:p>
            <a:pPr algn="ctr"/>
            <a:r>
              <a:rPr lang="fr-CA" sz="12000" cap="small" dirty="0" smtClean="0">
                <a:solidFill>
                  <a:schemeClr val="tx1"/>
                </a:solidFill>
                <a:latin typeface="Baskerville Old Face" pitchFamily="18" charset="0"/>
              </a:rPr>
              <a:t>Mythe</a:t>
            </a:r>
            <a:endParaRPr lang="fr-CA" sz="12000" cap="small" dirty="0">
              <a:solidFill>
                <a:schemeClr val="tx1"/>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dirty="0" smtClean="0"/>
              <a:t>Maison d'Hébergement l'Équinoxe</a:t>
            </a:r>
            <a:endParaRPr lang="fr-CA" dirty="0"/>
          </a:p>
        </p:txBody>
      </p:sp>
      <p:sp>
        <p:nvSpPr>
          <p:cNvPr id="5" name="ZoneTexte 4"/>
          <p:cNvSpPr txBox="1"/>
          <p:nvPr/>
        </p:nvSpPr>
        <p:spPr>
          <a:xfrm>
            <a:off x="1547664" y="4077072"/>
            <a:ext cx="6120680" cy="2031325"/>
          </a:xfrm>
          <a:prstGeom prst="rect">
            <a:avLst/>
          </a:prstGeom>
          <a:noFill/>
        </p:spPr>
        <p:txBody>
          <a:bodyPr wrap="square" rtlCol="0">
            <a:spAutoFit/>
          </a:bodyPr>
          <a:lstStyle/>
          <a:p>
            <a:pPr algn="just"/>
            <a:r>
              <a:rPr lang="fr-CA" b="1" dirty="0" smtClean="0"/>
              <a:t>Il n’est pas possible d’identifier un homme violent à son allure. Afin d’être en mesure d’obtenir un contrôle sur sa partenaire, l’homme utilise des stratégies de manipulation. Cette manipulation permet de semer le doute sur la violence vécue. Donc, l’homme utilise des comportements difficilement identifiables pour maintenir son pouvoir et son contrôle sur l’autre.</a:t>
            </a:r>
            <a:endParaRPr lang="fr-CA" b="1" dirty="0"/>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357298"/>
            <a:ext cx="6480048" cy="2301240"/>
          </a:xfrm>
        </p:spPr>
        <p:txBody>
          <a:bodyPr>
            <a:normAutofit fontScale="90000"/>
          </a:bodyPr>
          <a:lstStyle/>
          <a:p>
            <a:pPr algn="ctr"/>
            <a:r>
              <a:rPr lang="fr-CA" cap="small" dirty="0" smtClean="0">
                <a:solidFill>
                  <a:srgbClr val="00B0F0"/>
                </a:solidFill>
                <a:latin typeface="Baskerville Old Face" pitchFamily="18" charset="0"/>
              </a:rPr>
              <a:t>La violence conjugale n’existe pas au sein d’un couple. Les femmes qui  disent que leur partenaire est violent cherchent de l’attention?</a:t>
            </a:r>
            <a:endParaRPr lang="fr-CA" cap="small" dirty="0">
              <a:solidFill>
                <a:srgbClr val="00B0F0"/>
              </a:solidFill>
              <a:latin typeface="Baskerville Old Face" pitchFamily="18" charset="0"/>
            </a:endParaRPr>
          </a:p>
        </p:txBody>
      </p:sp>
      <p:sp>
        <p:nvSpPr>
          <p:cNvPr id="4" name="Espace réservé du pied de page 3"/>
          <p:cNvSpPr>
            <a:spLocks noGrp="1"/>
          </p:cNvSpPr>
          <p:nvPr>
            <p:ph type="ftr" sz="quarter" idx="11"/>
          </p:nvPr>
        </p:nvSpPr>
        <p:spPr/>
        <p:txBody>
          <a:bodyPr/>
          <a:lstStyle/>
          <a:p>
            <a:r>
              <a:rPr lang="fr-CA" smtClean="0"/>
              <a:t>Maison d'Hébergement l'Équinoxe</a:t>
            </a:r>
            <a:endParaRPr lang="fr-CA"/>
          </a:p>
        </p:txBody>
      </p:sp>
      <p:sp>
        <p:nvSpPr>
          <p:cNvPr id="5" name="Ellipse 4"/>
          <p:cNvSpPr/>
          <p:nvPr/>
        </p:nvSpPr>
        <p:spPr>
          <a:xfrm>
            <a:off x="142844" y="214290"/>
            <a:ext cx="1071570" cy="100013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CA"/>
          </a:p>
        </p:txBody>
      </p:sp>
      <p:sp>
        <p:nvSpPr>
          <p:cNvPr id="6" name="Ellipse 5"/>
          <p:cNvSpPr/>
          <p:nvPr/>
        </p:nvSpPr>
        <p:spPr>
          <a:xfrm>
            <a:off x="1357290" y="285728"/>
            <a:ext cx="1000132" cy="92869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CA"/>
          </a:p>
        </p:txBody>
      </p:sp>
      <p:sp>
        <p:nvSpPr>
          <p:cNvPr id="7" name="Ellipse 6"/>
          <p:cNvSpPr/>
          <p:nvPr/>
        </p:nvSpPr>
        <p:spPr>
          <a:xfrm>
            <a:off x="785786" y="1357298"/>
            <a:ext cx="714380" cy="78581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8" name="Ellipse 7"/>
          <p:cNvSpPr/>
          <p:nvPr/>
        </p:nvSpPr>
        <p:spPr>
          <a:xfrm>
            <a:off x="428596" y="3286124"/>
            <a:ext cx="785818" cy="85725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CA"/>
          </a:p>
        </p:txBody>
      </p:sp>
      <p:sp>
        <p:nvSpPr>
          <p:cNvPr id="9" name="Ellipse 8"/>
          <p:cNvSpPr/>
          <p:nvPr/>
        </p:nvSpPr>
        <p:spPr>
          <a:xfrm>
            <a:off x="8072462" y="2643182"/>
            <a:ext cx="714380" cy="78581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0" name="Ellipse 9"/>
          <p:cNvSpPr/>
          <p:nvPr/>
        </p:nvSpPr>
        <p:spPr>
          <a:xfrm>
            <a:off x="7143768" y="5143512"/>
            <a:ext cx="1571636" cy="142876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CA"/>
          </a:p>
        </p:txBody>
      </p:sp>
      <p:sp>
        <p:nvSpPr>
          <p:cNvPr id="11" name="Ellipse 10"/>
          <p:cNvSpPr/>
          <p:nvPr/>
        </p:nvSpPr>
        <p:spPr>
          <a:xfrm>
            <a:off x="1857356" y="592933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llipse 11"/>
          <p:cNvSpPr/>
          <p:nvPr/>
        </p:nvSpPr>
        <p:spPr>
          <a:xfrm>
            <a:off x="5500694" y="571480"/>
            <a:ext cx="214314" cy="21431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Ellipse 12"/>
          <p:cNvSpPr/>
          <p:nvPr/>
        </p:nvSpPr>
        <p:spPr>
          <a:xfrm>
            <a:off x="6143636" y="8572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alpha val="58000"/>
              </a:srgbClr>
            </a:gs>
            <a:gs pos="100000">
              <a:schemeClr val="bg2">
                <a:shade val="35000"/>
                <a:satMod val="155000"/>
              </a:schemeClr>
            </a:gs>
          </a:gsLst>
          <a:path path="circle">
            <a:fillToRect l="60000" t="50000" r="40000" b="5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85784" y="1714488"/>
            <a:ext cx="7256334" cy="1857388"/>
          </a:xfrm>
          <a:ln>
            <a:noFill/>
          </a:ln>
          <a:effectLst>
            <a:glow rad="63500">
              <a:schemeClr val="accent1">
                <a:tint val="30000"/>
                <a:shade val="95000"/>
                <a:satMod val="300000"/>
                <a:alpha val="50000"/>
              </a:schemeClr>
            </a:glow>
            <a:outerShdw blurRad="184150" dist="241300" dir="11520000" sx="110000" sy="110000" algn="ctr">
              <a:srgbClr val="000000">
                <a:alpha val="18000"/>
              </a:srgbClr>
            </a:outerShdw>
            <a:reflection blurRad="6350" stA="50000" endA="295" endPos="92000" dist="101600" dir="5400000" sy="-100000" algn="bl" rotWithShape="0"/>
            <a:softEdge rad="127000"/>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2">
            <a:schemeClr val="accent1"/>
          </a:fillRef>
          <a:effectRef idx="1">
            <a:schemeClr val="accent1"/>
          </a:effectRef>
          <a:fontRef idx="minor">
            <a:schemeClr val="dk1"/>
          </a:fontRef>
        </p:style>
        <p:txBody>
          <a:bodyPr>
            <a:noAutofit/>
          </a:bodyPr>
          <a:lstStyle/>
          <a:p>
            <a:pPr algn="ctr"/>
            <a:r>
              <a:rPr lang="fr-CA" sz="9600" dirty="0" smtClean="0">
                <a:latin typeface="Baskerville Old Face" pitchFamily="18" charset="0"/>
              </a:rPr>
              <a:t>  </a:t>
            </a:r>
            <a:r>
              <a:rPr lang="fr-CA" sz="12000" cap="small" dirty="0" smtClean="0">
                <a:solidFill>
                  <a:schemeClr val="tx1"/>
                </a:solidFill>
                <a:latin typeface="Baskerville Old Face" pitchFamily="18" charset="0"/>
              </a:rPr>
              <a:t>Mythe</a:t>
            </a:r>
            <a:endParaRPr lang="fr-CA" sz="12000" cap="small" dirty="0">
              <a:solidFill>
                <a:schemeClr val="tx1"/>
              </a:solidFill>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d'Hébergement l'Équinoxe</a:t>
            </a:r>
            <a:endParaRPr lang="fr-CA"/>
          </a:p>
        </p:txBody>
      </p:sp>
      <p:sp>
        <p:nvSpPr>
          <p:cNvPr id="4" name="Étoile à 7 branches 3"/>
          <p:cNvSpPr/>
          <p:nvPr/>
        </p:nvSpPr>
        <p:spPr>
          <a:xfrm>
            <a:off x="500034" y="5643578"/>
            <a:ext cx="1071570" cy="1000132"/>
          </a:xfrm>
          <a:prstGeom prst="star7">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CA"/>
          </a:p>
        </p:txBody>
      </p:sp>
      <p:sp>
        <p:nvSpPr>
          <p:cNvPr id="5" name="Étoile à 7 branches 4"/>
          <p:cNvSpPr/>
          <p:nvPr/>
        </p:nvSpPr>
        <p:spPr>
          <a:xfrm>
            <a:off x="285720" y="4714884"/>
            <a:ext cx="785818" cy="857256"/>
          </a:xfrm>
          <a:prstGeom prst="star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6" name="Étoile à 7 branches 5"/>
          <p:cNvSpPr/>
          <p:nvPr/>
        </p:nvSpPr>
        <p:spPr>
          <a:xfrm>
            <a:off x="1714480" y="5857892"/>
            <a:ext cx="714380" cy="642942"/>
          </a:xfrm>
          <a:prstGeom prst="star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7" name="ZoneTexte 6"/>
          <p:cNvSpPr txBox="1"/>
          <p:nvPr/>
        </p:nvSpPr>
        <p:spPr>
          <a:xfrm>
            <a:off x="1259632" y="3789040"/>
            <a:ext cx="6696744" cy="646331"/>
          </a:xfrm>
          <a:prstGeom prst="rect">
            <a:avLst/>
          </a:prstGeom>
          <a:noFill/>
        </p:spPr>
        <p:txBody>
          <a:bodyPr wrap="square" rtlCol="0">
            <a:spAutoFit/>
          </a:bodyPr>
          <a:lstStyle/>
          <a:p>
            <a:pPr algn="just"/>
            <a:r>
              <a:rPr lang="fr-CA" b="1" dirty="0" smtClean="0"/>
              <a:t>La violence conjugale s’inscrit dans une dynamique de relation de couple, de relation amoureuse. </a:t>
            </a:r>
            <a:endParaRPr lang="fr-CA" b="1" dirty="0"/>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2500306"/>
            <a:ext cx="7470648" cy="1143000"/>
          </a:xfrm>
        </p:spPr>
        <p:txBody>
          <a:bodyPr>
            <a:normAutofit fontScale="90000"/>
          </a:bodyPr>
          <a:lstStyle/>
          <a:p>
            <a:pPr algn="ctr"/>
            <a:r>
              <a:rPr lang="fr-CA" cap="small" dirty="0" smtClean="0">
                <a:latin typeface="Baskerville Old Face" pitchFamily="18" charset="0"/>
              </a:rPr>
              <a:t>j’ai déjà eu des relations sexuelles consentantes avec un </a:t>
            </a:r>
            <a:r>
              <a:rPr lang="fr-CA" cap="small" dirty="0" smtClean="0">
                <a:latin typeface="Baskerville Old Face" pitchFamily="18" charset="0"/>
              </a:rPr>
              <a:t>homme </a:t>
            </a:r>
            <a:r>
              <a:rPr lang="fr-CA" cap="small" dirty="0" smtClean="0">
                <a:latin typeface="Baskerville Old Face" pitchFamily="18" charset="0"/>
              </a:rPr>
              <a:t>alors il n’est pas possible que je puisse être victime de violence sexuelle avec ce même homme.</a:t>
            </a:r>
            <a:endParaRPr lang="fr-CA" cap="small" dirty="0">
              <a:latin typeface="Baskerville Old Face" pitchFamily="18" charset="0"/>
            </a:endParaRPr>
          </a:p>
        </p:txBody>
      </p:sp>
      <p:sp>
        <p:nvSpPr>
          <p:cNvPr id="3" name="Espace réservé du pied de page 2"/>
          <p:cNvSpPr>
            <a:spLocks noGrp="1"/>
          </p:cNvSpPr>
          <p:nvPr>
            <p:ph type="ftr" sz="quarter" idx="12"/>
          </p:nvPr>
        </p:nvSpPr>
        <p:spPr/>
        <p:txBody>
          <a:bodyPr/>
          <a:lstStyle/>
          <a:p>
            <a:r>
              <a:rPr lang="fr-CA" smtClean="0"/>
              <a:t>Maison d'Hébergment l'Équinoxe</a:t>
            </a:r>
            <a:endParaRPr lang="fr-CA"/>
          </a:p>
        </p:txBody>
      </p:sp>
      <p:cxnSp>
        <p:nvCxnSpPr>
          <p:cNvPr id="6" name="Connecteur droit 5"/>
          <p:cNvCxnSpPr/>
          <p:nvPr/>
        </p:nvCxnSpPr>
        <p:spPr>
          <a:xfrm rot="5400000">
            <a:off x="-1428792" y="3143248"/>
            <a:ext cx="44291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500034" y="1214422"/>
            <a:ext cx="807249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rot="5400000">
            <a:off x="5643570" y="3214686"/>
            <a:ext cx="535785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28596" y="5143512"/>
            <a:ext cx="8001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428596" y="5357826"/>
            <a:ext cx="82868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1428728" y="5500702"/>
            <a:ext cx="6143668" cy="0"/>
          </a:xfrm>
          <a:prstGeom prst="line">
            <a:avLst/>
          </a:prstGeom>
        </p:spPr>
        <p:style>
          <a:lnRef idx="2">
            <a:schemeClr val="dk1"/>
          </a:lnRef>
          <a:fillRef idx="0">
            <a:schemeClr val="dk1"/>
          </a:fillRef>
          <a:effectRef idx="1">
            <a:schemeClr val="dk1"/>
          </a:effectRef>
          <a:fontRef idx="minor">
            <a:schemeClr val="tx1"/>
          </a:fontRef>
        </p:style>
      </p:cxnSp>
      <p:cxnSp>
        <p:nvCxnSpPr>
          <p:cNvPr id="19" name="Connecteur droit 18"/>
          <p:cNvCxnSpPr/>
          <p:nvPr/>
        </p:nvCxnSpPr>
        <p:spPr>
          <a:xfrm flipV="1">
            <a:off x="0" y="642918"/>
            <a:ext cx="2143140" cy="1000132"/>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651</TotalTime>
  <Words>584</Words>
  <Application>Microsoft Office PowerPoint</Application>
  <PresentationFormat>Affichage à l'écran (4:3)</PresentationFormat>
  <Paragraphs>51</Paragraphs>
  <Slides>20</Slides>
  <Notes>2</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Technique</vt:lpstr>
      <vt:lpstr>Par la Maison d’HÉBERGEMENT L’éQUINOXE</vt:lpstr>
      <vt:lpstr>Mythes ou réalités  </vt:lpstr>
      <vt:lpstr>La violence conjugale n’arrive qu’aux personnes pauvres et sans instruction. Par exemple, un avocat, un policier ou un médecin ne peut pas être violent? </vt:lpstr>
      <vt:lpstr>Mythe</vt:lpstr>
      <vt:lpstr>Une personne violente a l’allure louche et des comportements bizarres.  il est facile de la reconnaître?</vt:lpstr>
      <vt:lpstr>Mythe</vt:lpstr>
      <vt:lpstr>La violence conjugale n’existe pas au sein d’un couple. Les femmes qui  disent que leur partenaire est violent cherchent de l’attention?</vt:lpstr>
      <vt:lpstr>  Mythe</vt:lpstr>
      <vt:lpstr>j’ai déjà eu des relations sexuelles consentantes avec un homme alors il n’est pas possible que je puisse être victime de violence sexuelle avec ce même homme.</vt:lpstr>
      <vt:lpstr>Mythes</vt:lpstr>
      <vt:lpstr>Suite à une relation de violence conjugale, il est possible pour la victime de retrouver une vie de couple dite « normale » ? </vt:lpstr>
      <vt:lpstr>Réalité</vt:lpstr>
      <vt:lpstr>Bien que l’on associe souvent l’alcool, la drogue et la dépression à la violence conjugale, ceux-ci ne sont pas les causes de la violence, mais plutôt des conséquences de celle-ci?</vt:lpstr>
      <vt:lpstr>Réalité</vt:lpstr>
      <vt:lpstr>Lorsqu’une femme vit de la violence conjugale, elle n’a qu’à quitter son partenaire  pour que la violence cesse ?</vt:lpstr>
      <vt:lpstr> Mythe</vt:lpstr>
      <vt:lpstr>Lorsqu’une femme est enceinte, l’homme violent n’osera pas la frapper? </vt:lpstr>
      <vt:lpstr>Mythe</vt:lpstr>
      <vt:lpstr>Elle mérite de se faire frapper, car elle l’a provoquée?</vt:lpstr>
      <vt:lpstr>Mythe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Maison d’HÉBERGEMENT L’éQUINOXE</dc:title>
  <dc:creator>perso</dc:creator>
  <cp:lastModifiedBy>Personnel</cp:lastModifiedBy>
  <cp:revision>81</cp:revision>
  <dcterms:created xsi:type="dcterms:W3CDTF">2010-04-20T14:04:45Z</dcterms:created>
  <dcterms:modified xsi:type="dcterms:W3CDTF">2014-12-04T20:14:18Z</dcterms:modified>
</cp:coreProperties>
</file>